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79" r:id="rId2"/>
    <p:sldId id="281" r:id="rId3"/>
    <p:sldId id="266" r:id="rId4"/>
    <p:sldId id="263" r:id="rId5"/>
    <p:sldId id="283" r:id="rId6"/>
    <p:sldId id="280" r:id="rId7"/>
    <p:sldId id="264" r:id="rId8"/>
    <p:sldId id="273" r:id="rId9"/>
    <p:sldId id="275" r:id="rId10"/>
    <p:sldId id="277" r:id="rId11"/>
    <p:sldId id="278" r:id="rId12"/>
    <p:sldId id="282"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67" y="-6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3/28/2021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7346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166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480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4809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15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343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9688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780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399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334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787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9979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009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724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8741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1820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5758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587493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Binary_Code.jpg" TargetMode="External"/><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File:Binary_Code.jpg" TargetMode="External"/><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idea-emoticon-emoji-expression-1707751/"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es.wikipedia.org/wiki/Cable_puente" TargetMode="External"/><Relationship Id="rId7" Type="http://schemas.openxmlformats.org/officeDocument/2006/relationships/hyperlink" Target="https://raspberrypi.stackexchange.com/questions/79882/universal-breadboard-for-raspberry-pi" TargetMode="Externa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7.jpg"/><Relationship Id="rId11" Type="http://schemas.openxmlformats.org/officeDocument/2006/relationships/image" Target="../media/image10.jpg"/><Relationship Id="rId5" Type="http://schemas.openxmlformats.org/officeDocument/2006/relationships/hyperlink" Target="http://www.divilabs.com/2013/04/leds-how-to-make-them-work.html" TargetMode="External"/><Relationship Id="rId10" Type="http://schemas.openxmlformats.org/officeDocument/2006/relationships/image" Target="../media/image9.jpg"/><Relationship Id="rId4" Type="http://schemas.openxmlformats.org/officeDocument/2006/relationships/image" Target="../media/image6.jp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emoticon-emoji-cartoon-emotions-1628080/"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Question_answering" TargetMode="External"/><Relationship Id="rId2" Type="http://schemas.openxmlformats.org/officeDocument/2006/relationships/hyperlink" Target="https://en.wikipedia.org/wiki/Speech_recognition" TargetMode="Externa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hyperlink" Target="https://en.wikipedia.org/wiki/Text_to_speech"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17826129/which-tool-allows-to-generate-such-nice-source-code-pictures"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File:Binary_Code.jpg" TargetMode="External"/><Relationship Id="rId2" Type="http://schemas.openxmlformats.org/officeDocument/2006/relationships/image" Target="../media/image15.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4024E0-1704-4419-BCDD-C7DF42DA0405}"/>
              </a:ext>
            </a:extLst>
          </p:cNvPr>
          <p:cNvPicPr>
            <a:picLocks noChangeAspect="1"/>
          </p:cNvPicPr>
          <p:nvPr/>
        </p:nvPicPr>
        <p:blipFill>
          <a:blip r:embed="rId2"/>
          <a:stretch>
            <a:fillRect/>
          </a:stretch>
        </p:blipFill>
        <p:spPr>
          <a:xfrm>
            <a:off x="0" y="-81023"/>
            <a:ext cx="12098265" cy="6802238"/>
          </a:xfrm>
          <a:prstGeom prst="rect">
            <a:avLst/>
          </a:prstGeom>
        </p:spPr>
      </p:pic>
      <p:sp>
        <p:nvSpPr>
          <p:cNvPr id="4" name="TextBox 3">
            <a:extLst>
              <a:ext uri="{FF2B5EF4-FFF2-40B4-BE49-F238E27FC236}">
                <a16:creationId xmlns:a16="http://schemas.microsoft.com/office/drawing/2014/main" id="{3CF6385C-4B4F-4354-AA7F-80FE0385C5C1}"/>
              </a:ext>
            </a:extLst>
          </p:cNvPr>
          <p:cNvSpPr txBox="1"/>
          <p:nvPr/>
        </p:nvSpPr>
        <p:spPr>
          <a:xfrm>
            <a:off x="892388" y="4433105"/>
            <a:ext cx="12770734" cy="1323439"/>
          </a:xfrm>
          <a:prstGeom prst="rect">
            <a:avLst/>
          </a:prstGeom>
          <a:noFill/>
        </p:spPr>
        <p:txBody>
          <a:bodyPr wrap="square" rtlCol="0">
            <a:spAutoFit/>
          </a:bodyPr>
          <a:lstStyle/>
          <a:p>
            <a:r>
              <a:rPr lang="en-IN" sz="8000" b="1" u="sng" dirty="0">
                <a:solidFill>
                  <a:schemeClr val="bg1"/>
                </a:solidFill>
                <a:effectLst>
                  <a:outerShdw blurRad="38100" dist="38100" dir="2700000" algn="tl">
                    <a:srgbClr val="000000">
                      <a:alpha val="43137"/>
                    </a:srgbClr>
                  </a:outerShdw>
                </a:effectLst>
                <a:latin typeface="Chiller" panose="04020404031007020602" pitchFamily="82" charset="0"/>
              </a:rPr>
              <a:t>Google Assistant  Controlled LED</a:t>
            </a:r>
            <a:endParaRPr lang="en-IN" sz="8000" b="1" u="sng" dirty="0">
              <a:solidFill>
                <a:schemeClr val="bg1"/>
              </a:solidFill>
              <a:latin typeface="Chiller" panose="04020404031007020602" pitchFamily="82" charset="0"/>
            </a:endParaRPr>
          </a:p>
        </p:txBody>
      </p:sp>
    </p:spTree>
    <p:extLst>
      <p:ext uri="{BB962C8B-B14F-4D97-AF65-F5344CB8AC3E}">
        <p14:creationId xmlns:p14="http://schemas.microsoft.com/office/powerpoint/2010/main" val="2529145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9047E0-A11C-4570-B48B-03C2A2DFFA05}"/>
              </a:ext>
            </a:extLst>
          </p:cNvPr>
          <p:cNvSpPr>
            <a:spLocks noGrp="1"/>
          </p:cNvSpPr>
          <p:nvPr>
            <p:ph type="body" idx="1"/>
          </p:nvPr>
        </p:nvSpPr>
        <p:spPr>
          <a:xfrm>
            <a:off x="1198940" y="376192"/>
            <a:ext cx="4678078" cy="6365288"/>
          </a:xfrm>
        </p:spPr>
        <p:txBody>
          <a:bodyPr>
            <a:normAutofit fontScale="62500" lnSpcReduction="20000"/>
          </a:bodyPr>
          <a:lstStyle/>
          <a:p>
            <a:r>
              <a:rPr lang="en-IN" b="1" dirty="0">
                <a:solidFill>
                  <a:schemeClr val="accent6"/>
                </a:solidFill>
                <a:latin typeface="Open Sans"/>
              </a:rPr>
              <a:t>#include &lt;</a:t>
            </a:r>
            <a:r>
              <a:rPr lang="en-IN" b="1" dirty="0" err="1">
                <a:solidFill>
                  <a:schemeClr val="accent6"/>
                </a:solidFill>
                <a:latin typeface="Open Sans"/>
              </a:rPr>
              <a:t>WiFi.h</a:t>
            </a:r>
            <a:r>
              <a:rPr lang="en-IN" b="1" dirty="0">
                <a:solidFill>
                  <a:schemeClr val="accent6"/>
                </a:solidFill>
                <a:latin typeface="Open Sans"/>
              </a:rPr>
              <a:t>&gt;</a:t>
            </a:r>
          </a:p>
          <a:p>
            <a:r>
              <a:rPr lang="en-IN" b="1" dirty="0">
                <a:solidFill>
                  <a:schemeClr val="accent6"/>
                </a:solidFill>
                <a:latin typeface="Open Sans"/>
              </a:rPr>
              <a:t>#include "</a:t>
            </a:r>
            <a:r>
              <a:rPr lang="en-IN" b="1" dirty="0" err="1">
                <a:solidFill>
                  <a:schemeClr val="accent6"/>
                </a:solidFill>
                <a:latin typeface="Open Sans"/>
              </a:rPr>
              <a:t>Adafruit_MQTT.h</a:t>
            </a:r>
            <a:r>
              <a:rPr lang="en-IN" b="1" dirty="0">
                <a:solidFill>
                  <a:schemeClr val="accent6"/>
                </a:solidFill>
                <a:latin typeface="Open Sans"/>
              </a:rPr>
              <a:t>"</a:t>
            </a:r>
          </a:p>
          <a:p>
            <a:r>
              <a:rPr lang="en-IN" b="1" dirty="0">
                <a:solidFill>
                  <a:schemeClr val="accent6"/>
                </a:solidFill>
                <a:latin typeface="Open Sans"/>
              </a:rPr>
              <a:t>#include "</a:t>
            </a:r>
            <a:r>
              <a:rPr lang="en-IN" b="1" dirty="0" err="1">
                <a:solidFill>
                  <a:schemeClr val="accent6"/>
                </a:solidFill>
                <a:latin typeface="Open Sans"/>
              </a:rPr>
              <a:t>Adafruit_MQTT_Client.h</a:t>
            </a:r>
            <a:r>
              <a:rPr lang="en-IN" b="1" dirty="0">
                <a:solidFill>
                  <a:schemeClr val="accent6"/>
                </a:solidFill>
                <a:latin typeface="Open Sans"/>
              </a:rPr>
              <a:t>"</a:t>
            </a:r>
          </a:p>
          <a:p>
            <a:r>
              <a:rPr lang="en-IN" b="1" dirty="0">
                <a:solidFill>
                  <a:schemeClr val="accent6"/>
                </a:solidFill>
                <a:latin typeface="Open Sans"/>
              </a:rPr>
              <a:t>#define WLAN_SSID       "Ashish"</a:t>
            </a:r>
          </a:p>
          <a:p>
            <a:r>
              <a:rPr lang="en-IN" b="1" dirty="0">
                <a:solidFill>
                  <a:schemeClr val="accent6"/>
                </a:solidFill>
                <a:latin typeface="Open Sans"/>
              </a:rPr>
              <a:t>#define WLAN_PASS       "12345678"</a:t>
            </a:r>
          </a:p>
          <a:p>
            <a:r>
              <a:rPr lang="en-IN" b="1" dirty="0">
                <a:solidFill>
                  <a:schemeClr val="accent6"/>
                </a:solidFill>
                <a:latin typeface="Open Sans"/>
              </a:rPr>
              <a:t>#define AIO_SERVER      "io.adafruit.com"</a:t>
            </a:r>
          </a:p>
          <a:p>
            <a:r>
              <a:rPr lang="en-IN" b="1" dirty="0">
                <a:solidFill>
                  <a:schemeClr val="accent6"/>
                </a:solidFill>
                <a:latin typeface="Open Sans"/>
              </a:rPr>
              <a:t>#define AIO_SERVERPORT  1883                  </a:t>
            </a:r>
          </a:p>
          <a:p>
            <a:r>
              <a:rPr lang="en-IN" b="1" dirty="0">
                <a:solidFill>
                  <a:schemeClr val="accent6"/>
                </a:solidFill>
                <a:latin typeface="Open Sans"/>
              </a:rPr>
              <a:t>#define AIO_USERNAME    "khandelwalashish129"</a:t>
            </a:r>
          </a:p>
          <a:p>
            <a:r>
              <a:rPr lang="en-IN" b="1" dirty="0">
                <a:solidFill>
                  <a:schemeClr val="accent6"/>
                </a:solidFill>
                <a:latin typeface="Open Sans"/>
              </a:rPr>
              <a:t>#define AIO_KEY         "350c30c9c8864eabb26458c547XXXXXX"</a:t>
            </a:r>
          </a:p>
          <a:p>
            <a:r>
              <a:rPr lang="en-IN" b="1" dirty="0">
                <a:solidFill>
                  <a:schemeClr val="accent6"/>
                </a:solidFill>
                <a:latin typeface="Open Sans"/>
              </a:rPr>
              <a:t>int output=2;</a:t>
            </a:r>
          </a:p>
          <a:p>
            <a:r>
              <a:rPr lang="en-IN" b="1" dirty="0" err="1">
                <a:solidFill>
                  <a:schemeClr val="accent6"/>
                </a:solidFill>
                <a:latin typeface="Open Sans"/>
              </a:rPr>
              <a:t>WiFiClient</a:t>
            </a:r>
            <a:r>
              <a:rPr lang="en-IN" b="1" dirty="0">
                <a:solidFill>
                  <a:schemeClr val="accent6"/>
                </a:solidFill>
                <a:latin typeface="Open Sans"/>
              </a:rPr>
              <a:t> client;     // Create an ESP8266 </a:t>
            </a:r>
            <a:r>
              <a:rPr lang="en-IN" b="1" dirty="0" err="1">
                <a:solidFill>
                  <a:schemeClr val="accent6"/>
                </a:solidFill>
                <a:latin typeface="Open Sans"/>
              </a:rPr>
              <a:t>WiFiClient</a:t>
            </a:r>
            <a:r>
              <a:rPr lang="en-IN" b="1" dirty="0">
                <a:solidFill>
                  <a:schemeClr val="accent6"/>
                </a:solidFill>
                <a:latin typeface="Open Sans"/>
              </a:rPr>
              <a:t> class to connect to the MQTT server.</a:t>
            </a:r>
          </a:p>
          <a:p>
            <a:r>
              <a:rPr lang="en-IN" b="1" dirty="0" err="1">
                <a:solidFill>
                  <a:schemeClr val="accent6"/>
                </a:solidFill>
                <a:latin typeface="Open Sans"/>
              </a:rPr>
              <a:t>Adafruit_MQTT_Client</a:t>
            </a:r>
            <a:r>
              <a:rPr lang="en-IN" b="1" dirty="0">
                <a:solidFill>
                  <a:schemeClr val="accent6"/>
                </a:solidFill>
                <a:latin typeface="Open Sans"/>
              </a:rPr>
              <a:t> </a:t>
            </a:r>
            <a:r>
              <a:rPr lang="en-IN" b="1" dirty="0" err="1">
                <a:solidFill>
                  <a:schemeClr val="accent6"/>
                </a:solidFill>
                <a:latin typeface="Open Sans"/>
              </a:rPr>
              <a:t>mqtt</a:t>
            </a:r>
            <a:r>
              <a:rPr lang="en-IN" b="1" dirty="0">
                <a:solidFill>
                  <a:schemeClr val="accent6"/>
                </a:solidFill>
                <a:latin typeface="Open Sans"/>
              </a:rPr>
              <a:t>(&amp;client, AIO_SERVER, AIO_SERVERPORT, AIO_USERNAME, AIO_KEY);        // Setup the MQTT client class by passing in the </a:t>
            </a:r>
            <a:r>
              <a:rPr lang="en-IN" b="1" dirty="0" err="1">
                <a:solidFill>
                  <a:schemeClr val="accent6"/>
                </a:solidFill>
                <a:latin typeface="Open Sans"/>
              </a:rPr>
              <a:t>WiFi</a:t>
            </a:r>
            <a:r>
              <a:rPr lang="en-IN" b="1" dirty="0">
                <a:solidFill>
                  <a:schemeClr val="accent6"/>
                </a:solidFill>
                <a:latin typeface="Open Sans"/>
              </a:rPr>
              <a:t> client and MQTT server and login details.</a:t>
            </a:r>
          </a:p>
          <a:p>
            <a:r>
              <a:rPr lang="en-IN" b="1" dirty="0" err="1">
                <a:solidFill>
                  <a:schemeClr val="accent6"/>
                </a:solidFill>
                <a:latin typeface="Open Sans"/>
              </a:rPr>
              <a:t>Adafruit_MQTT_Subscribe</a:t>
            </a:r>
            <a:r>
              <a:rPr lang="en-IN" b="1" dirty="0">
                <a:solidFill>
                  <a:schemeClr val="accent6"/>
                </a:solidFill>
                <a:latin typeface="Open Sans"/>
              </a:rPr>
              <a:t> </a:t>
            </a:r>
            <a:r>
              <a:rPr lang="en-IN" b="1" dirty="0" err="1">
                <a:solidFill>
                  <a:schemeClr val="accent6"/>
                </a:solidFill>
                <a:latin typeface="Open Sans"/>
              </a:rPr>
              <a:t>LED_Control</a:t>
            </a:r>
            <a:r>
              <a:rPr lang="en-IN" b="1" dirty="0">
                <a:solidFill>
                  <a:schemeClr val="accent6"/>
                </a:solidFill>
                <a:latin typeface="Open Sans"/>
              </a:rPr>
              <a:t> = </a:t>
            </a:r>
            <a:r>
              <a:rPr lang="en-IN" b="1" dirty="0" err="1">
                <a:solidFill>
                  <a:schemeClr val="accent6"/>
                </a:solidFill>
                <a:latin typeface="Open Sans"/>
              </a:rPr>
              <a:t>Adafruit_MQTT_Subscribe</a:t>
            </a:r>
            <a:r>
              <a:rPr lang="en-IN" b="1" dirty="0">
                <a:solidFill>
                  <a:schemeClr val="accent6"/>
                </a:solidFill>
                <a:latin typeface="Open Sans"/>
              </a:rPr>
              <a:t>(&amp;</a:t>
            </a:r>
            <a:r>
              <a:rPr lang="en-IN" b="1" dirty="0" err="1">
                <a:solidFill>
                  <a:schemeClr val="accent6"/>
                </a:solidFill>
                <a:latin typeface="Open Sans"/>
              </a:rPr>
              <a:t>mqtt</a:t>
            </a:r>
            <a:r>
              <a:rPr lang="en-IN" b="1" dirty="0">
                <a:solidFill>
                  <a:schemeClr val="accent6"/>
                </a:solidFill>
                <a:latin typeface="Open Sans"/>
              </a:rPr>
              <a:t>, AIO_USERNAME "/feeds/</a:t>
            </a:r>
            <a:r>
              <a:rPr lang="en-IN" b="1" dirty="0" err="1">
                <a:solidFill>
                  <a:schemeClr val="accent6"/>
                </a:solidFill>
                <a:latin typeface="Open Sans"/>
              </a:rPr>
              <a:t>LED_Control</a:t>
            </a:r>
            <a:r>
              <a:rPr lang="en-IN" b="1" dirty="0">
                <a:solidFill>
                  <a:schemeClr val="accent6"/>
                </a:solidFill>
                <a:latin typeface="Open Sans"/>
              </a:rPr>
              <a:t>");</a:t>
            </a:r>
          </a:p>
          <a:p>
            <a:endParaRPr lang="en-IN" dirty="0"/>
          </a:p>
        </p:txBody>
      </p:sp>
      <p:sp>
        <p:nvSpPr>
          <p:cNvPr id="8" name="Text Placeholder 7">
            <a:extLst>
              <a:ext uri="{FF2B5EF4-FFF2-40B4-BE49-F238E27FC236}">
                <a16:creationId xmlns:a16="http://schemas.microsoft.com/office/drawing/2014/main" id="{F1FDD849-EE0E-434B-ACF2-51478BEDE0F4}"/>
              </a:ext>
            </a:extLst>
          </p:cNvPr>
          <p:cNvSpPr>
            <a:spLocks noGrp="1"/>
          </p:cNvSpPr>
          <p:nvPr>
            <p:ph type="body" sz="quarter" idx="3"/>
          </p:nvPr>
        </p:nvSpPr>
        <p:spPr>
          <a:xfrm>
            <a:off x="6844683" y="233039"/>
            <a:ext cx="6205492" cy="6624961"/>
          </a:xfrm>
        </p:spPr>
        <p:txBody>
          <a:bodyPr>
            <a:normAutofit fontScale="70000" lnSpcReduction="20000"/>
          </a:bodyPr>
          <a:lstStyle/>
          <a:p>
            <a:r>
              <a:rPr lang="en-IN" b="1" dirty="0">
                <a:solidFill>
                  <a:schemeClr val="accent6"/>
                </a:solidFill>
                <a:latin typeface="Open Sans"/>
              </a:rPr>
              <a:t>void </a:t>
            </a:r>
            <a:r>
              <a:rPr lang="en-IN" b="1" dirty="0" err="1">
                <a:solidFill>
                  <a:schemeClr val="accent6"/>
                </a:solidFill>
                <a:latin typeface="Open Sans"/>
              </a:rPr>
              <a:t>MQTT_connect</a:t>
            </a:r>
            <a:r>
              <a:rPr lang="en-IN" b="1" dirty="0">
                <a:solidFill>
                  <a:schemeClr val="accent6"/>
                </a:solidFill>
                <a:latin typeface="Open Sans"/>
              </a:rPr>
              <a:t>();</a:t>
            </a:r>
          </a:p>
          <a:p>
            <a:r>
              <a:rPr lang="en-IN" b="1" dirty="0">
                <a:solidFill>
                  <a:schemeClr val="accent6"/>
                </a:solidFill>
                <a:latin typeface="Open Sans"/>
              </a:rPr>
              <a:t>void setup() {</a:t>
            </a:r>
          </a:p>
          <a:p>
            <a:r>
              <a:rPr lang="en-IN" b="1" dirty="0">
                <a:solidFill>
                  <a:schemeClr val="accent6"/>
                </a:solidFill>
                <a:latin typeface="Open Sans"/>
              </a:rPr>
              <a:t>  </a:t>
            </a:r>
            <a:r>
              <a:rPr lang="en-IN" b="1" dirty="0" err="1">
                <a:solidFill>
                  <a:schemeClr val="accent6"/>
                </a:solidFill>
                <a:latin typeface="Open Sans"/>
              </a:rPr>
              <a:t>Serial.begin</a:t>
            </a:r>
            <a:r>
              <a:rPr lang="en-IN" b="1" dirty="0">
                <a:solidFill>
                  <a:schemeClr val="accent6"/>
                </a:solidFill>
                <a:latin typeface="Open Sans"/>
              </a:rPr>
              <a:t>(115200);</a:t>
            </a:r>
          </a:p>
          <a:p>
            <a:r>
              <a:rPr lang="en-IN" b="1" dirty="0">
                <a:solidFill>
                  <a:schemeClr val="accent6"/>
                </a:solidFill>
                <a:latin typeface="Open Sans"/>
              </a:rPr>
              <a:t>  delay(10);</a:t>
            </a:r>
          </a:p>
          <a:p>
            <a:r>
              <a:rPr lang="en-IN" b="1" dirty="0" err="1">
                <a:solidFill>
                  <a:schemeClr val="accent6"/>
                </a:solidFill>
                <a:latin typeface="Open Sans"/>
              </a:rPr>
              <a:t>pinMode</a:t>
            </a:r>
            <a:r>
              <a:rPr lang="en-IN" b="1" dirty="0">
                <a:solidFill>
                  <a:schemeClr val="accent6"/>
                </a:solidFill>
                <a:latin typeface="Open Sans"/>
              </a:rPr>
              <a:t>(2,OUTPUT);</a:t>
            </a:r>
          </a:p>
          <a:p>
            <a:r>
              <a:rPr lang="en-IN" b="1" dirty="0">
                <a:solidFill>
                  <a:schemeClr val="accent6"/>
                </a:solidFill>
                <a:latin typeface="Open Sans"/>
              </a:rPr>
              <a:t> // Connect to </a:t>
            </a:r>
            <a:r>
              <a:rPr lang="en-IN" b="1" dirty="0" err="1">
                <a:solidFill>
                  <a:schemeClr val="accent6"/>
                </a:solidFill>
                <a:latin typeface="Open Sans"/>
              </a:rPr>
              <a:t>WiFi</a:t>
            </a:r>
            <a:r>
              <a:rPr lang="en-IN" b="1" dirty="0">
                <a:solidFill>
                  <a:schemeClr val="accent6"/>
                </a:solidFill>
                <a:latin typeface="Open Sans"/>
              </a:rPr>
              <a:t> access point.</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a:t>
            </a:r>
          </a:p>
          <a:p>
            <a:r>
              <a:rPr lang="en-IN" b="1" dirty="0">
                <a:solidFill>
                  <a:schemeClr val="accent6"/>
                </a:solidFill>
                <a:latin typeface="Open Sans"/>
              </a:rPr>
              <a:t>  </a:t>
            </a:r>
            <a:r>
              <a:rPr lang="en-IN" b="1" dirty="0" err="1">
                <a:solidFill>
                  <a:schemeClr val="accent6"/>
                </a:solidFill>
                <a:latin typeface="Open Sans"/>
              </a:rPr>
              <a:t>Serial.print</a:t>
            </a:r>
            <a:r>
              <a:rPr lang="en-IN" b="1" dirty="0">
                <a:solidFill>
                  <a:schemeClr val="accent6"/>
                </a:solidFill>
                <a:latin typeface="Open Sans"/>
              </a:rPr>
              <a:t>("Connecting to ");</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(WLAN_SSID);</a:t>
            </a:r>
          </a:p>
          <a:p>
            <a:r>
              <a:rPr lang="en-IN" b="1" dirty="0">
                <a:solidFill>
                  <a:schemeClr val="accent6"/>
                </a:solidFill>
                <a:latin typeface="Open Sans"/>
              </a:rPr>
              <a:t> </a:t>
            </a:r>
          </a:p>
          <a:p>
            <a:r>
              <a:rPr lang="en-IN" b="1" dirty="0">
                <a:solidFill>
                  <a:schemeClr val="accent6"/>
                </a:solidFill>
                <a:latin typeface="Open Sans"/>
              </a:rPr>
              <a:t>  </a:t>
            </a:r>
            <a:r>
              <a:rPr lang="en-IN" b="1" dirty="0" err="1">
                <a:solidFill>
                  <a:schemeClr val="accent6"/>
                </a:solidFill>
                <a:latin typeface="Open Sans"/>
              </a:rPr>
              <a:t>WiFi.begin</a:t>
            </a:r>
            <a:r>
              <a:rPr lang="en-IN" b="1" dirty="0">
                <a:solidFill>
                  <a:schemeClr val="accent6"/>
                </a:solidFill>
                <a:latin typeface="Open Sans"/>
              </a:rPr>
              <a:t>(WLAN_SSID, WLAN_PASS);</a:t>
            </a:r>
          </a:p>
          <a:p>
            <a:r>
              <a:rPr lang="en-IN" b="1" dirty="0">
                <a:solidFill>
                  <a:schemeClr val="accent6"/>
                </a:solidFill>
                <a:latin typeface="Open Sans"/>
              </a:rPr>
              <a:t>  while (</a:t>
            </a:r>
            <a:r>
              <a:rPr lang="en-IN" b="1" dirty="0" err="1">
                <a:solidFill>
                  <a:schemeClr val="accent6"/>
                </a:solidFill>
                <a:latin typeface="Open Sans"/>
              </a:rPr>
              <a:t>WiFi.status</a:t>
            </a:r>
            <a:r>
              <a:rPr lang="en-IN" b="1" dirty="0">
                <a:solidFill>
                  <a:schemeClr val="accent6"/>
                </a:solidFill>
                <a:latin typeface="Open Sans"/>
              </a:rPr>
              <a:t>() != WL_CONNECTED) {</a:t>
            </a:r>
          </a:p>
          <a:p>
            <a:r>
              <a:rPr lang="en-IN" b="1" dirty="0">
                <a:solidFill>
                  <a:schemeClr val="accent6"/>
                </a:solidFill>
                <a:latin typeface="Open Sans"/>
              </a:rPr>
              <a:t>    delay(500);</a:t>
            </a:r>
          </a:p>
          <a:p>
            <a:r>
              <a:rPr lang="en-IN" b="1" dirty="0">
                <a:solidFill>
                  <a:schemeClr val="accent6"/>
                </a:solidFill>
                <a:latin typeface="Open Sans"/>
              </a:rPr>
              <a:t>    </a:t>
            </a:r>
            <a:r>
              <a:rPr lang="en-IN" b="1" dirty="0" err="1">
                <a:solidFill>
                  <a:schemeClr val="accent6"/>
                </a:solidFill>
                <a:latin typeface="Open Sans"/>
              </a:rPr>
              <a:t>Serial.print</a:t>
            </a:r>
            <a:r>
              <a:rPr lang="en-IN" b="1" dirty="0">
                <a:solidFill>
                  <a:schemeClr val="accent6"/>
                </a:solidFill>
                <a:latin typeface="Open Sans"/>
              </a:rPr>
              <a:t>(".");</a:t>
            </a:r>
          </a:p>
          <a:p>
            <a:r>
              <a:rPr lang="en-IN" b="1" dirty="0">
                <a:solidFill>
                  <a:schemeClr val="accent6"/>
                </a:solidFill>
                <a:latin typeface="Open Sans"/>
              </a:rPr>
              <a:t>  }</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a:t>
            </a:r>
            <a:r>
              <a:rPr lang="en-IN" b="1" dirty="0" err="1">
                <a:solidFill>
                  <a:schemeClr val="accent6"/>
                </a:solidFill>
                <a:latin typeface="Open Sans"/>
              </a:rPr>
              <a:t>WiFi</a:t>
            </a:r>
            <a:r>
              <a:rPr lang="en-IN" b="1" dirty="0">
                <a:solidFill>
                  <a:schemeClr val="accent6"/>
                </a:solidFill>
                <a:latin typeface="Open Sans"/>
              </a:rPr>
              <a:t> connected");</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("IP address: "); </a:t>
            </a:r>
            <a:r>
              <a:rPr lang="en-IN" b="1" dirty="0" err="1">
                <a:solidFill>
                  <a:schemeClr val="accent6"/>
                </a:solidFill>
                <a:latin typeface="Open Sans"/>
              </a:rPr>
              <a:t>Serial.println</a:t>
            </a:r>
            <a:r>
              <a:rPr lang="en-IN" b="1" dirty="0">
                <a:solidFill>
                  <a:schemeClr val="accent6"/>
                </a:solidFill>
                <a:latin typeface="Open Sans"/>
              </a:rPr>
              <a:t>(</a:t>
            </a:r>
            <a:r>
              <a:rPr lang="en-IN" b="1" dirty="0" err="1">
                <a:solidFill>
                  <a:schemeClr val="accent6"/>
                </a:solidFill>
                <a:latin typeface="Open Sans"/>
              </a:rPr>
              <a:t>WiFi.localIP</a:t>
            </a:r>
            <a:r>
              <a:rPr lang="en-IN" b="1" dirty="0">
                <a:solidFill>
                  <a:schemeClr val="accent6"/>
                </a:solidFill>
                <a:latin typeface="Open Sans"/>
              </a:rPr>
              <a:t>());</a:t>
            </a:r>
          </a:p>
          <a:p>
            <a:r>
              <a:rPr lang="en-IN" b="1" dirty="0">
                <a:solidFill>
                  <a:schemeClr val="accent6"/>
                </a:solidFill>
                <a:latin typeface="Open Sans"/>
              </a:rPr>
              <a:t>  </a:t>
            </a:r>
            <a:r>
              <a:rPr lang="en-IN" b="1" dirty="0" err="1">
                <a:solidFill>
                  <a:schemeClr val="accent6"/>
                </a:solidFill>
                <a:latin typeface="Open Sans"/>
              </a:rPr>
              <a:t>mqtt.subscribe</a:t>
            </a:r>
            <a:r>
              <a:rPr lang="en-IN" b="1" dirty="0">
                <a:solidFill>
                  <a:schemeClr val="accent6"/>
                </a:solidFill>
                <a:latin typeface="Open Sans"/>
              </a:rPr>
              <a:t>(&amp;</a:t>
            </a:r>
            <a:r>
              <a:rPr lang="en-IN" b="1" dirty="0" err="1">
                <a:solidFill>
                  <a:schemeClr val="accent6"/>
                </a:solidFill>
                <a:latin typeface="Open Sans"/>
              </a:rPr>
              <a:t>LED_Control</a:t>
            </a:r>
            <a:r>
              <a:rPr lang="en-IN" b="1" dirty="0">
                <a:solidFill>
                  <a:schemeClr val="accent6"/>
                </a:solidFill>
                <a:latin typeface="Open Sans"/>
              </a:rPr>
              <a:t>);</a:t>
            </a:r>
          </a:p>
          <a:p>
            <a:r>
              <a:rPr lang="en-IN" b="1" dirty="0">
                <a:solidFill>
                  <a:schemeClr val="accent6"/>
                </a:solidFill>
                <a:latin typeface="Open Sans"/>
              </a:rPr>
              <a:t>}</a:t>
            </a:r>
            <a:endParaRPr lang="en-IN" dirty="0"/>
          </a:p>
        </p:txBody>
      </p:sp>
      <p:cxnSp>
        <p:nvCxnSpPr>
          <p:cNvPr id="10" name="Straight Connector 9">
            <a:extLst>
              <a:ext uri="{FF2B5EF4-FFF2-40B4-BE49-F238E27FC236}">
                <a16:creationId xmlns:a16="http://schemas.microsoft.com/office/drawing/2014/main" id="{9A63FA46-2998-41F9-8DD7-F4F2BC22B7D0}"/>
              </a:ext>
            </a:extLst>
          </p:cNvPr>
          <p:cNvCxnSpPr>
            <a:cxnSpLocks/>
          </p:cNvCxnSpPr>
          <p:nvPr/>
        </p:nvCxnSpPr>
        <p:spPr>
          <a:xfrm>
            <a:off x="6161104" y="71021"/>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54127C0-BE4F-4E8C-B952-5C01F0B9C4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 y="0"/>
            <a:ext cx="12191991" cy="6858000"/>
          </a:xfrm>
          <a:prstGeom prst="rect">
            <a:avLst/>
          </a:prstGeom>
        </p:spPr>
      </p:pic>
      <p:sp>
        <p:nvSpPr>
          <p:cNvPr id="21" name="Rectangle 20">
            <a:extLst>
              <a:ext uri="{FF2B5EF4-FFF2-40B4-BE49-F238E27FC236}">
                <a16:creationId xmlns:a16="http://schemas.microsoft.com/office/drawing/2014/main" id="{52B44916-B3E0-4C5F-8C2F-182DB7F7FB35}"/>
              </a:ext>
            </a:extLst>
          </p:cNvPr>
          <p:cNvSpPr/>
          <p:nvPr/>
        </p:nvSpPr>
        <p:spPr>
          <a:xfrm>
            <a:off x="530960" y="406866"/>
            <a:ext cx="10692116" cy="6186309"/>
          </a:xfrm>
          <a:prstGeom prst="rect">
            <a:avLst/>
          </a:prstGeom>
        </p:spPr>
        <p:txBody>
          <a:bodyPr wrap="square">
            <a:spAutoFit/>
          </a:bodyPr>
          <a:lstStyle/>
          <a:p>
            <a:r>
              <a:rPr lang="en-IN" b="1" dirty="0">
                <a:solidFill>
                  <a:srgbClr val="92D050"/>
                </a:solidFill>
                <a:latin typeface="Open Sans"/>
              </a:rPr>
              <a:t>// Connect to </a:t>
            </a:r>
            <a:r>
              <a:rPr lang="en-IN" b="1" dirty="0" err="1">
                <a:solidFill>
                  <a:srgbClr val="92D050"/>
                </a:solidFill>
                <a:latin typeface="Open Sans"/>
              </a:rPr>
              <a:t>WiFi</a:t>
            </a:r>
            <a:r>
              <a:rPr lang="en-IN" b="1" dirty="0">
                <a:solidFill>
                  <a:srgbClr val="92D050"/>
                </a:solidFill>
                <a:latin typeface="Open Sans"/>
              </a:rPr>
              <a:t> access point.</a:t>
            </a:r>
          </a:p>
          <a:p>
            <a:r>
              <a:rPr lang="en-IN" b="1" dirty="0">
                <a:solidFill>
                  <a:srgbClr val="92D050"/>
                </a:solidFill>
                <a:latin typeface="Open Sans"/>
              </a:rPr>
              <a:t>  </a:t>
            </a:r>
            <a:r>
              <a:rPr lang="en-IN" b="1" dirty="0" err="1">
                <a:solidFill>
                  <a:srgbClr val="92D050"/>
                </a:solidFill>
                <a:latin typeface="Open Sans"/>
              </a:rPr>
              <a:t>Serial.println</a:t>
            </a:r>
            <a:r>
              <a:rPr lang="en-IN" b="1" dirty="0">
                <a:solidFill>
                  <a:srgbClr val="92D050"/>
                </a:solidFill>
                <a:latin typeface="Open Sans"/>
              </a:rPr>
              <a:t>(); </a:t>
            </a:r>
            <a:r>
              <a:rPr lang="en-IN" b="1" dirty="0" err="1">
                <a:solidFill>
                  <a:srgbClr val="92D050"/>
                </a:solidFill>
                <a:latin typeface="Open Sans"/>
              </a:rPr>
              <a:t>Serial.println</a:t>
            </a:r>
            <a:r>
              <a:rPr lang="en-IN" b="1" dirty="0">
                <a:solidFill>
                  <a:srgbClr val="92D050"/>
                </a:solidFill>
                <a:latin typeface="Open Sans"/>
              </a:rPr>
              <a:t>();</a:t>
            </a:r>
          </a:p>
          <a:p>
            <a:r>
              <a:rPr lang="en-IN" b="1" dirty="0">
                <a:solidFill>
                  <a:srgbClr val="92D050"/>
                </a:solidFill>
                <a:latin typeface="Open Sans"/>
              </a:rPr>
              <a:t>  </a:t>
            </a:r>
            <a:r>
              <a:rPr lang="en-IN" b="1" dirty="0" err="1">
                <a:solidFill>
                  <a:srgbClr val="92D050"/>
                </a:solidFill>
                <a:latin typeface="Open Sans"/>
              </a:rPr>
              <a:t>Serial.print</a:t>
            </a:r>
            <a:r>
              <a:rPr lang="en-IN" b="1" dirty="0">
                <a:solidFill>
                  <a:srgbClr val="92D050"/>
                </a:solidFill>
                <a:latin typeface="Open Sans"/>
              </a:rPr>
              <a:t>("Connecting to ");</a:t>
            </a:r>
          </a:p>
          <a:p>
            <a:r>
              <a:rPr lang="en-IN" b="1" dirty="0">
                <a:solidFill>
                  <a:srgbClr val="92D050"/>
                </a:solidFill>
                <a:latin typeface="Open Sans"/>
              </a:rPr>
              <a:t>  </a:t>
            </a:r>
            <a:r>
              <a:rPr lang="en-IN" b="1" dirty="0" err="1">
                <a:solidFill>
                  <a:srgbClr val="92D050"/>
                </a:solidFill>
                <a:latin typeface="Open Sans"/>
              </a:rPr>
              <a:t>Serial.println</a:t>
            </a:r>
            <a:r>
              <a:rPr lang="en-IN" b="1" dirty="0">
                <a:solidFill>
                  <a:srgbClr val="92D050"/>
                </a:solidFill>
                <a:latin typeface="Open Sans"/>
              </a:rPr>
              <a:t>(WLAN_SSID);</a:t>
            </a:r>
          </a:p>
          <a:p>
            <a:r>
              <a:rPr lang="en-IN" b="1" dirty="0">
                <a:solidFill>
                  <a:srgbClr val="92D050"/>
                </a:solidFill>
                <a:latin typeface="Open Sans"/>
              </a:rPr>
              <a:t> </a:t>
            </a:r>
          </a:p>
          <a:p>
            <a:r>
              <a:rPr lang="en-IN" b="1" dirty="0">
                <a:solidFill>
                  <a:srgbClr val="92D050"/>
                </a:solidFill>
                <a:latin typeface="Open Sans"/>
              </a:rPr>
              <a:t>  </a:t>
            </a:r>
            <a:r>
              <a:rPr lang="en-IN" b="1" dirty="0" err="1">
                <a:solidFill>
                  <a:srgbClr val="92D050"/>
                </a:solidFill>
                <a:latin typeface="Open Sans"/>
              </a:rPr>
              <a:t>WiFi.begin</a:t>
            </a:r>
            <a:r>
              <a:rPr lang="en-IN" b="1" dirty="0">
                <a:solidFill>
                  <a:srgbClr val="92D050"/>
                </a:solidFill>
                <a:latin typeface="Open Sans"/>
              </a:rPr>
              <a:t>(WLAN_SSID, WLAN_PASS);</a:t>
            </a:r>
          </a:p>
          <a:p>
            <a:r>
              <a:rPr lang="en-IN" b="1" dirty="0">
                <a:solidFill>
                  <a:srgbClr val="92D050"/>
                </a:solidFill>
                <a:latin typeface="Open Sans"/>
              </a:rPr>
              <a:t>  while (</a:t>
            </a:r>
            <a:r>
              <a:rPr lang="en-IN" b="1" dirty="0" err="1">
                <a:solidFill>
                  <a:srgbClr val="92D050"/>
                </a:solidFill>
                <a:latin typeface="Open Sans"/>
              </a:rPr>
              <a:t>WiFi.status</a:t>
            </a:r>
            <a:r>
              <a:rPr lang="en-IN" b="1" dirty="0">
                <a:solidFill>
                  <a:srgbClr val="92D050"/>
                </a:solidFill>
                <a:latin typeface="Open Sans"/>
              </a:rPr>
              <a:t>() != WL_CONNECTED) {</a:t>
            </a:r>
          </a:p>
          <a:p>
            <a:r>
              <a:rPr lang="en-IN" b="1" dirty="0">
                <a:solidFill>
                  <a:srgbClr val="92D050"/>
                </a:solidFill>
                <a:latin typeface="Open Sans"/>
              </a:rPr>
              <a:t>    delay(500);</a:t>
            </a:r>
          </a:p>
          <a:p>
            <a:r>
              <a:rPr lang="en-IN" b="1" dirty="0">
                <a:solidFill>
                  <a:srgbClr val="92D050"/>
                </a:solidFill>
                <a:latin typeface="Open Sans"/>
              </a:rPr>
              <a:t>    </a:t>
            </a:r>
            <a:r>
              <a:rPr lang="en-IN" b="1" dirty="0" err="1">
                <a:solidFill>
                  <a:srgbClr val="92D050"/>
                </a:solidFill>
                <a:latin typeface="Open Sans"/>
              </a:rPr>
              <a:t>Serial.print</a:t>
            </a:r>
            <a:r>
              <a:rPr lang="en-IN" b="1" dirty="0">
                <a:solidFill>
                  <a:srgbClr val="92D050"/>
                </a:solidFill>
                <a:latin typeface="Open Sans"/>
              </a:rPr>
              <a:t>(".");</a:t>
            </a:r>
          </a:p>
          <a:p>
            <a:r>
              <a:rPr lang="en-IN" b="1" dirty="0">
                <a:solidFill>
                  <a:srgbClr val="92D050"/>
                </a:solidFill>
                <a:latin typeface="Open Sans"/>
              </a:rPr>
              <a:t>  }</a:t>
            </a:r>
          </a:p>
          <a:p>
            <a:r>
              <a:rPr lang="en-IN" b="1" dirty="0">
                <a:solidFill>
                  <a:srgbClr val="92D050"/>
                </a:solidFill>
                <a:latin typeface="Open Sans"/>
              </a:rPr>
              <a:t>  </a:t>
            </a:r>
            <a:r>
              <a:rPr lang="en-IN" b="1" dirty="0" err="1">
                <a:solidFill>
                  <a:srgbClr val="92D050"/>
                </a:solidFill>
                <a:latin typeface="Open Sans"/>
              </a:rPr>
              <a:t>Serial.println</a:t>
            </a:r>
            <a:r>
              <a:rPr lang="en-IN" b="1" dirty="0">
                <a:solidFill>
                  <a:srgbClr val="92D050"/>
                </a:solidFill>
                <a:latin typeface="Open Sans"/>
              </a:rPr>
              <a:t>();</a:t>
            </a:r>
          </a:p>
          <a:p>
            <a:r>
              <a:rPr lang="en-IN" b="1" dirty="0">
                <a:solidFill>
                  <a:srgbClr val="92D050"/>
                </a:solidFill>
                <a:latin typeface="Open Sans"/>
              </a:rPr>
              <a:t> </a:t>
            </a:r>
            <a:r>
              <a:rPr lang="en-IN" b="1" dirty="0" err="1">
                <a:solidFill>
                  <a:srgbClr val="92D050"/>
                </a:solidFill>
                <a:latin typeface="Open Sans"/>
              </a:rPr>
              <a:t>Serial.println</a:t>
            </a:r>
            <a:r>
              <a:rPr lang="en-IN" b="1" dirty="0">
                <a:solidFill>
                  <a:srgbClr val="92D050"/>
                </a:solidFill>
                <a:latin typeface="Open Sans"/>
              </a:rPr>
              <a:t>("</a:t>
            </a:r>
            <a:r>
              <a:rPr lang="en-IN" b="1" dirty="0" err="1">
                <a:solidFill>
                  <a:srgbClr val="92D050"/>
                </a:solidFill>
                <a:latin typeface="Open Sans"/>
              </a:rPr>
              <a:t>WiFi</a:t>
            </a:r>
            <a:r>
              <a:rPr lang="en-IN" b="1" dirty="0">
                <a:solidFill>
                  <a:srgbClr val="92D050"/>
                </a:solidFill>
                <a:latin typeface="Open Sans"/>
              </a:rPr>
              <a:t> connected");</a:t>
            </a:r>
          </a:p>
          <a:p>
            <a:r>
              <a:rPr lang="en-IN" b="1" dirty="0">
                <a:solidFill>
                  <a:srgbClr val="92D050"/>
                </a:solidFill>
                <a:latin typeface="Open Sans"/>
              </a:rPr>
              <a:t>  </a:t>
            </a:r>
            <a:r>
              <a:rPr lang="en-IN" b="1" dirty="0" err="1">
                <a:solidFill>
                  <a:srgbClr val="92D050"/>
                </a:solidFill>
                <a:latin typeface="Open Sans"/>
              </a:rPr>
              <a:t>Serial.println</a:t>
            </a:r>
            <a:r>
              <a:rPr lang="en-IN" b="1" dirty="0">
                <a:solidFill>
                  <a:srgbClr val="92D050"/>
                </a:solidFill>
                <a:latin typeface="Open Sans"/>
              </a:rPr>
              <a:t>("IP address: "); </a:t>
            </a:r>
            <a:r>
              <a:rPr lang="en-IN" b="1" dirty="0" err="1">
                <a:solidFill>
                  <a:srgbClr val="92D050"/>
                </a:solidFill>
                <a:latin typeface="Open Sans"/>
              </a:rPr>
              <a:t>Serial.println</a:t>
            </a:r>
            <a:r>
              <a:rPr lang="en-IN" b="1" dirty="0">
                <a:solidFill>
                  <a:srgbClr val="92D050"/>
                </a:solidFill>
                <a:latin typeface="Open Sans"/>
              </a:rPr>
              <a:t>(</a:t>
            </a:r>
            <a:r>
              <a:rPr lang="en-IN" b="1" dirty="0" err="1">
                <a:solidFill>
                  <a:srgbClr val="92D050"/>
                </a:solidFill>
                <a:latin typeface="Open Sans"/>
              </a:rPr>
              <a:t>WiFi.localIP</a:t>
            </a:r>
            <a:r>
              <a:rPr lang="en-IN" b="1" dirty="0">
                <a:solidFill>
                  <a:srgbClr val="92D050"/>
                </a:solidFill>
                <a:latin typeface="Open Sans"/>
              </a:rPr>
              <a:t>());</a:t>
            </a:r>
          </a:p>
          <a:p>
            <a:r>
              <a:rPr lang="en-IN" b="1" dirty="0">
                <a:solidFill>
                  <a:srgbClr val="92D050"/>
                </a:solidFill>
                <a:latin typeface="Open Sans"/>
              </a:rPr>
              <a:t>  </a:t>
            </a:r>
            <a:r>
              <a:rPr lang="en-IN" b="1" dirty="0" err="1">
                <a:solidFill>
                  <a:srgbClr val="92D050"/>
                </a:solidFill>
                <a:latin typeface="Open Sans"/>
              </a:rPr>
              <a:t>mqtt.subscribe</a:t>
            </a:r>
            <a:r>
              <a:rPr lang="en-IN" b="1" dirty="0">
                <a:solidFill>
                  <a:srgbClr val="92D050"/>
                </a:solidFill>
                <a:latin typeface="Open Sans"/>
              </a:rPr>
              <a:t>(&amp;</a:t>
            </a:r>
            <a:r>
              <a:rPr lang="en-IN" b="1" dirty="0" err="1">
                <a:solidFill>
                  <a:srgbClr val="92D050"/>
                </a:solidFill>
                <a:latin typeface="Open Sans"/>
              </a:rPr>
              <a:t>LED_Control</a:t>
            </a:r>
            <a:r>
              <a:rPr lang="en-IN" b="1" dirty="0">
                <a:solidFill>
                  <a:srgbClr val="92D050"/>
                </a:solidFill>
                <a:latin typeface="Open Sans"/>
              </a:rPr>
              <a:t>);</a:t>
            </a:r>
          </a:p>
          <a:p>
            <a:r>
              <a:rPr lang="en-IN" b="1" dirty="0">
                <a:solidFill>
                  <a:srgbClr val="92D050"/>
                </a:solidFill>
                <a:latin typeface="Open Sans"/>
              </a:rPr>
              <a:t>}</a:t>
            </a:r>
          </a:p>
          <a:p>
            <a:r>
              <a:rPr lang="en-IN" b="1" dirty="0">
                <a:solidFill>
                  <a:srgbClr val="92D050"/>
                </a:solidFill>
                <a:latin typeface="Open Sans"/>
              </a:rPr>
              <a:t> uint32_t x=0;</a:t>
            </a:r>
          </a:p>
          <a:p>
            <a:r>
              <a:rPr lang="en-IN" b="1" dirty="0">
                <a:solidFill>
                  <a:srgbClr val="92D050"/>
                </a:solidFill>
                <a:latin typeface="Open Sans"/>
              </a:rPr>
              <a:t>    void loop()</a:t>
            </a:r>
          </a:p>
          <a:p>
            <a:r>
              <a:rPr lang="en-IN" b="1" dirty="0">
                <a:solidFill>
                  <a:srgbClr val="92D050"/>
                </a:solidFill>
                <a:latin typeface="Open Sans"/>
              </a:rPr>
              <a:t>    {</a:t>
            </a:r>
          </a:p>
          <a:p>
            <a:r>
              <a:rPr lang="en-IN" b="1" dirty="0">
                <a:solidFill>
                  <a:srgbClr val="92D050"/>
                </a:solidFill>
                <a:latin typeface="Open Sans"/>
              </a:rPr>
              <a:t>    </a:t>
            </a:r>
            <a:r>
              <a:rPr lang="en-IN" b="1" dirty="0" err="1">
                <a:solidFill>
                  <a:srgbClr val="92D050"/>
                </a:solidFill>
                <a:latin typeface="Open Sans"/>
              </a:rPr>
              <a:t>MQTT_connect</a:t>
            </a:r>
            <a:r>
              <a:rPr lang="en-IN" b="1" dirty="0">
                <a:solidFill>
                  <a:srgbClr val="92D050"/>
                </a:solidFill>
                <a:latin typeface="Open Sans"/>
              </a:rPr>
              <a:t>();</a:t>
            </a:r>
          </a:p>
          <a:p>
            <a:r>
              <a:rPr lang="en-IN" b="1" dirty="0">
                <a:solidFill>
                  <a:srgbClr val="92D050"/>
                </a:solidFill>
                <a:latin typeface="Open Sans"/>
              </a:rPr>
              <a:t>    </a:t>
            </a:r>
            <a:r>
              <a:rPr lang="en-IN" b="1" dirty="0" err="1">
                <a:solidFill>
                  <a:srgbClr val="92D050"/>
                </a:solidFill>
                <a:latin typeface="Open Sans"/>
              </a:rPr>
              <a:t>Adafruit_MQTT_Subscribe</a:t>
            </a:r>
            <a:r>
              <a:rPr lang="en-IN" b="1" dirty="0">
                <a:solidFill>
                  <a:srgbClr val="92D050"/>
                </a:solidFill>
                <a:latin typeface="Open Sans"/>
              </a:rPr>
              <a:t> *subscription;</a:t>
            </a:r>
          </a:p>
          <a:p>
            <a:r>
              <a:rPr lang="en-IN" b="1" dirty="0">
                <a:solidFill>
                  <a:srgbClr val="92D050"/>
                </a:solidFill>
                <a:latin typeface="Open Sans"/>
              </a:rPr>
              <a:t>    while ((subscription = </a:t>
            </a:r>
            <a:r>
              <a:rPr lang="en-IN" b="1" dirty="0" err="1">
                <a:solidFill>
                  <a:srgbClr val="92D050"/>
                </a:solidFill>
                <a:latin typeface="Open Sans"/>
              </a:rPr>
              <a:t>mqtt.readSubscription</a:t>
            </a:r>
            <a:r>
              <a:rPr lang="en-IN" b="1" dirty="0">
                <a:solidFill>
                  <a:srgbClr val="92D050"/>
                </a:solidFill>
                <a:latin typeface="Open Sans"/>
              </a:rPr>
              <a:t>(5000))) {</a:t>
            </a:r>
          </a:p>
          <a:p>
            <a:r>
              <a:rPr lang="en-IN" b="1" dirty="0">
                <a:solidFill>
                  <a:srgbClr val="92D050"/>
                </a:solidFill>
                <a:latin typeface="Open Sans"/>
              </a:rPr>
              <a:t>  </a:t>
            </a:r>
            <a:endParaRPr lang="en-IN" dirty="0">
              <a:solidFill>
                <a:srgbClr val="92D050"/>
              </a:solidFill>
            </a:endParaRPr>
          </a:p>
        </p:txBody>
      </p:sp>
    </p:spTree>
    <p:extLst>
      <p:ext uri="{BB962C8B-B14F-4D97-AF65-F5344CB8AC3E}">
        <p14:creationId xmlns:p14="http://schemas.microsoft.com/office/powerpoint/2010/main" val="4094850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9047E0-A11C-4570-B48B-03C2A2DFFA05}"/>
              </a:ext>
            </a:extLst>
          </p:cNvPr>
          <p:cNvSpPr>
            <a:spLocks noGrp="1"/>
          </p:cNvSpPr>
          <p:nvPr>
            <p:ph type="body" idx="1"/>
          </p:nvPr>
        </p:nvSpPr>
        <p:spPr>
          <a:xfrm>
            <a:off x="1198940" y="376192"/>
            <a:ext cx="4678078" cy="6365288"/>
          </a:xfrm>
        </p:spPr>
        <p:txBody>
          <a:bodyPr>
            <a:normAutofit fontScale="62500" lnSpcReduction="20000"/>
          </a:bodyPr>
          <a:lstStyle/>
          <a:p>
            <a:r>
              <a:rPr lang="en-IN" b="1" dirty="0">
                <a:solidFill>
                  <a:schemeClr val="accent6"/>
                </a:solidFill>
                <a:latin typeface="Open Sans"/>
              </a:rPr>
              <a:t>#include &lt;</a:t>
            </a:r>
            <a:r>
              <a:rPr lang="en-IN" b="1" dirty="0" err="1">
                <a:solidFill>
                  <a:schemeClr val="accent6"/>
                </a:solidFill>
                <a:latin typeface="Open Sans"/>
              </a:rPr>
              <a:t>WiFi.h</a:t>
            </a:r>
            <a:r>
              <a:rPr lang="en-IN" b="1" dirty="0">
                <a:solidFill>
                  <a:schemeClr val="accent6"/>
                </a:solidFill>
                <a:latin typeface="Open Sans"/>
              </a:rPr>
              <a:t>&gt;</a:t>
            </a:r>
          </a:p>
          <a:p>
            <a:r>
              <a:rPr lang="en-IN" b="1" dirty="0">
                <a:solidFill>
                  <a:schemeClr val="accent6"/>
                </a:solidFill>
                <a:latin typeface="Open Sans"/>
              </a:rPr>
              <a:t>#include "</a:t>
            </a:r>
            <a:r>
              <a:rPr lang="en-IN" b="1" dirty="0" err="1">
                <a:solidFill>
                  <a:schemeClr val="accent6"/>
                </a:solidFill>
                <a:latin typeface="Open Sans"/>
              </a:rPr>
              <a:t>Adafruit_MQTT.h</a:t>
            </a:r>
            <a:r>
              <a:rPr lang="en-IN" b="1" dirty="0">
                <a:solidFill>
                  <a:schemeClr val="accent6"/>
                </a:solidFill>
                <a:latin typeface="Open Sans"/>
              </a:rPr>
              <a:t>"</a:t>
            </a:r>
          </a:p>
          <a:p>
            <a:r>
              <a:rPr lang="en-IN" b="1" dirty="0">
                <a:solidFill>
                  <a:schemeClr val="accent6"/>
                </a:solidFill>
                <a:latin typeface="Open Sans"/>
              </a:rPr>
              <a:t>#include "</a:t>
            </a:r>
            <a:r>
              <a:rPr lang="en-IN" b="1" dirty="0" err="1">
                <a:solidFill>
                  <a:schemeClr val="accent6"/>
                </a:solidFill>
                <a:latin typeface="Open Sans"/>
              </a:rPr>
              <a:t>Adafruit_MQTT_Client.h</a:t>
            </a:r>
            <a:r>
              <a:rPr lang="en-IN" b="1" dirty="0">
                <a:solidFill>
                  <a:schemeClr val="accent6"/>
                </a:solidFill>
                <a:latin typeface="Open Sans"/>
              </a:rPr>
              <a:t>"</a:t>
            </a:r>
          </a:p>
          <a:p>
            <a:r>
              <a:rPr lang="en-IN" b="1" dirty="0">
                <a:solidFill>
                  <a:schemeClr val="accent6"/>
                </a:solidFill>
                <a:latin typeface="Open Sans"/>
              </a:rPr>
              <a:t>#define WLAN_SSID       "Ashish"</a:t>
            </a:r>
          </a:p>
          <a:p>
            <a:r>
              <a:rPr lang="en-IN" b="1" dirty="0">
                <a:solidFill>
                  <a:schemeClr val="accent6"/>
                </a:solidFill>
                <a:latin typeface="Open Sans"/>
              </a:rPr>
              <a:t>#define WLAN_PASS       "12345678"</a:t>
            </a:r>
          </a:p>
          <a:p>
            <a:r>
              <a:rPr lang="en-IN" b="1" dirty="0">
                <a:solidFill>
                  <a:schemeClr val="accent6"/>
                </a:solidFill>
                <a:latin typeface="Open Sans"/>
              </a:rPr>
              <a:t>#define AIO_SERVER      "io.adafruit.com"</a:t>
            </a:r>
          </a:p>
          <a:p>
            <a:r>
              <a:rPr lang="en-IN" b="1" dirty="0">
                <a:solidFill>
                  <a:schemeClr val="accent6"/>
                </a:solidFill>
                <a:latin typeface="Open Sans"/>
              </a:rPr>
              <a:t>#define AIO_SERVERPORT  1883                  </a:t>
            </a:r>
          </a:p>
          <a:p>
            <a:r>
              <a:rPr lang="en-IN" b="1" dirty="0">
                <a:solidFill>
                  <a:schemeClr val="accent6"/>
                </a:solidFill>
                <a:latin typeface="Open Sans"/>
              </a:rPr>
              <a:t>#define AIO_USERNAME    "khandelwalashish129"</a:t>
            </a:r>
          </a:p>
          <a:p>
            <a:r>
              <a:rPr lang="en-IN" b="1" dirty="0">
                <a:solidFill>
                  <a:schemeClr val="accent6"/>
                </a:solidFill>
                <a:latin typeface="Open Sans"/>
              </a:rPr>
              <a:t>#define AIO_KEY         "350c30c9c8864eabb26458c547XXXXXX"</a:t>
            </a:r>
          </a:p>
          <a:p>
            <a:r>
              <a:rPr lang="en-IN" b="1" dirty="0">
                <a:solidFill>
                  <a:schemeClr val="accent6"/>
                </a:solidFill>
                <a:latin typeface="Open Sans"/>
              </a:rPr>
              <a:t>int output=2;</a:t>
            </a:r>
          </a:p>
          <a:p>
            <a:r>
              <a:rPr lang="en-IN" b="1" dirty="0" err="1">
                <a:solidFill>
                  <a:schemeClr val="accent6"/>
                </a:solidFill>
                <a:latin typeface="Open Sans"/>
              </a:rPr>
              <a:t>WiFiClient</a:t>
            </a:r>
            <a:r>
              <a:rPr lang="en-IN" b="1" dirty="0">
                <a:solidFill>
                  <a:schemeClr val="accent6"/>
                </a:solidFill>
                <a:latin typeface="Open Sans"/>
              </a:rPr>
              <a:t> client;     // Create an ESP8266 </a:t>
            </a:r>
            <a:r>
              <a:rPr lang="en-IN" b="1" dirty="0" err="1">
                <a:solidFill>
                  <a:schemeClr val="accent6"/>
                </a:solidFill>
                <a:latin typeface="Open Sans"/>
              </a:rPr>
              <a:t>WiFiClient</a:t>
            </a:r>
            <a:r>
              <a:rPr lang="en-IN" b="1" dirty="0">
                <a:solidFill>
                  <a:schemeClr val="accent6"/>
                </a:solidFill>
                <a:latin typeface="Open Sans"/>
              </a:rPr>
              <a:t> class to connect to the MQTT server.</a:t>
            </a:r>
          </a:p>
          <a:p>
            <a:r>
              <a:rPr lang="en-IN" b="1" dirty="0" err="1">
                <a:solidFill>
                  <a:schemeClr val="accent6"/>
                </a:solidFill>
                <a:latin typeface="Open Sans"/>
              </a:rPr>
              <a:t>Adafruit_MQTT_Client</a:t>
            </a:r>
            <a:r>
              <a:rPr lang="en-IN" b="1" dirty="0">
                <a:solidFill>
                  <a:schemeClr val="accent6"/>
                </a:solidFill>
                <a:latin typeface="Open Sans"/>
              </a:rPr>
              <a:t> </a:t>
            </a:r>
            <a:r>
              <a:rPr lang="en-IN" b="1" dirty="0" err="1">
                <a:solidFill>
                  <a:schemeClr val="accent6"/>
                </a:solidFill>
                <a:latin typeface="Open Sans"/>
              </a:rPr>
              <a:t>mqtt</a:t>
            </a:r>
            <a:r>
              <a:rPr lang="en-IN" b="1" dirty="0">
                <a:solidFill>
                  <a:schemeClr val="accent6"/>
                </a:solidFill>
                <a:latin typeface="Open Sans"/>
              </a:rPr>
              <a:t>(&amp;client, AIO_SERVER, AIO_SERVERPORT, AIO_USERNAME, AIO_KEY);        // Setup the MQTT client class by passing in the </a:t>
            </a:r>
            <a:r>
              <a:rPr lang="en-IN" b="1" dirty="0" err="1">
                <a:solidFill>
                  <a:schemeClr val="accent6"/>
                </a:solidFill>
                <a:latin typeface="Open Sans"/>
              </a:rPr>
              <a:t>WiFi</a:t>
            </a:r>
            <a:r>
              <a:rPr lang="en-IN" b="1" dirty="0">
                <a:solidFill>
                  <a:schemeClr val="accent6"/>
                </a:solidFill>
                <a:latin typeface="Open Sans"/>
              </a:rPr>
              <a:t> client and MQTT server and login details.</a:t>
            </a:r>
          </a:p>
          <a:p>
            <a:r>
              <a:rPr lang="en-IN" b="1" dirty="0" err="1">
                <a:solidFill>
                  <a:schemeClr val="accent6"/>
                </a:solidFill>
                <a:latin typeface="Open Sans"/>
              </a:rPr>
              <a:t>Adafruit_MQTT_Subscribe</a:t>
            </a:r>
            <a:r>
              <a:rPr lang="en-IN" b="1" dirty="0">
                <a:solidFill>
                  <a:schemeClr val="accent6"/>
                </a:solidFill>
                <a:latin typeface="Open Sans"/>
              </a:rPr>
              <a:t> </a:t>
            </a:r>
            <a:r>
              <a:rPr lang="en-IN" b="1" dirty="0" err="1">
                <a:solidFill>
                  <a:schemeClr val="accent6"/>
                </a:solidFill>
                <a:latin typeface="Open Sans"/>
              </a:rPr>
              <a:t>LED_Control</a:t>
            </a:r>
            <a:r>
              <a:rPr lang="en-IN" b="1" dirty="0">
                <a:solidFill>
                  <a:schemeClr val="accent6"/>
                </a:solidFill>
                <a:latin typeface="Open Sans"/>
              </a:rPr>
              <a:t> = </a:t>
            </a:r>
            <a:r>
              <a:rPr lang="en-IN" b="1" dirty="0" err="1">
                <a:solidFill>
                  <a:schemeClr val="accent6"/>
                </a:solidFill>
                <a:latin typeface="Open Sans"/>
              </a:rPr>
              <a:t>Adafruit_MQTT_Subscribe</a:t>
            </a:r>
            <a:r>
              <a:rPr lang="en-IN" b="1" dirty="0">
                <a:solidFill>
                  <a:schemeClr val="accent6"/>
                </a:solidFill>
                <a:latin typeface="Open Sans"/>
              </a:rPr>
              <a:t>(&amp;</a:t>
            </a:r>
            <a:r>
              <a:rPr lang="en-IN" b="1" dirty="0" err="1">
                <a:solidFill>
                  <a:schemeClr val="accent6"/>
                </a:solidFill>
                <a:latin typeface="Open Sans"/>
              </a:rPr>
              <a:t>mqtt</a:t>
            </a:r>
            <a:r>
              <a:rPr lang="en-IN" b="1" dirty="0">
                <a:solidFill>
                  <a:schemeClr val="accent6"/>
                </a:solidFill>
                <a:latin typeface="Open Sans"/>
              </a:rPr>
              <a:t>, AIO_USERNAME "/feeds/</a:t>
            </a:r>
            <a:r>
              <a:rPr lang="en-IN" b="1" dirty="0" err="1">
                <a:solidFill>
                  <a:schemeClr val="accent6"/>
                </a:solidFill>
                <a:latin typeface="Open Sans"/>
              </a:rPr>
              <a:t>LED_Control</a:t>
            </a:r>
            <a:r>
              <a:rPr lang="en-IN" b="1" dirty="0">
                <a:solidFill>
                  <a:schemeClr val="accent6"/>
                </a:solidFill>
                <a:latin typeface="Open Sans"/>
              </a:rPr>
              <a:t>");</a:t>
            </a:r>
          </a:p>
          <a:p>
            <a:endParaRPr lang="en-IN" dirty="0"/>
          </a:p>
        </p:txBody>
      </p:sp>
      <p:sp>
        <p:nvSpPr>
          <p:cNvPr id="8" name="Text Placeholder 7">
            <a:extLst>
              <a:ext uri="{FF2B5EF4-FFF2-40B4-BE49-F238E27FC236}">
                <a16:creationId xmlns:a16="http://schemas.microsoft.com/office/drawing/2014/main" id="{F1FDD849-EE0E-434B-ACF2-51478BEDE0F4}"/>
              </a:ext>
            </a:extLst>
          </p:cNvPr>
          <p:cNvSpPr>
            <a:spLocks noGrp="1"/>
          </p:cNvSpPr>
          <p:nvPr>
            <p:ph type="body" sz="quarter" idx="3"/>
          </p:nvPr>
        </p:nvSpPr>
        <p:spPr>
          <a:xfrm>
            <a:off x="6844683" y="233039"/>
            <a:ext cx="6205492" cy="6624961"/>
          </a:xfrm>
        </p:spPr>
        <p:txBody>
          <a:bodyPr>
            <a:normAutofit fontScale="70000" lnSpcReduction="20000"/>
          </a:bodyPr>
          <a:lstStyle/>
          <a:p>
            <a:r>
              <a:rPr lang="en-IN" b="1" dirty="0">
                <a:solidFill>
                  <a:schemeClr val="accent6"/>
                </a:solidFill>
                <a:latin typeface="Open Sans"/>
              </a:rPr>
              <a:t>void </a:t>
            </a:r>
            <a:r>
              <a:rPr lang="en-IN" b="1" dirty="0" err="1">
                <a:solidFill>
                  <a:schemeClr val="accent6"/>
                </a:solidFill>
                <a:latin typeface="Open Sans"/>
              </a:rPr>
              <a:t>MQTT_connect</a:t>
            </a:r>
            <a:r>
              <a:rPr lang="en-IN" b="1" dirty="0">
                <a:solidFill>
                  <a:schemeClr val="accent6"/>
                </a:solidFill>
                <a:latin typeface="Open Sans"/>
              </a:rPr>
              <a:t>();</a:t>
            </a:r>
          </a:p>
          <a:p>
            <a:r>
              <a:rPr lang="en-IN" b="1" dirty="0">
                <a:solidFill>
                  <a:schemeClr val="accent6"/>
                </a:solidFill>
                <a:latin typeface="Open Sans"/>
              </a:rPr>
              <a:t>void setup() {</a:t>
            </a:r>
          </a:p>
          <a:p>
            <a:r>
              <a:rPr lang="en-IN" b="1" dirty="0">
                <a:solidFill>
                  <a:schemeClr val="accent6"/>
                </a:solidFill>
                <a:latin typeface="Open Sans"/>
              </a:rPr>
              <a:t>  </a:t>
            </a:r>
            <a:r>
              <a:rPr lang="en-IN" b="1" dirty="0" err="1">
                <a:solidFill>
                  <a:schemeClr val="accent6"/>
                </a:solidFill>
                <a:latin typeface="Open Sans"/>
              </a:rPr>
              <a:t>Serial.begin</a:t>
            </a:r>
            <a:r>
              <a:rPr lang="en-IN" b="1" dirty="0">
                <a:solidFill>
                  <a:schemeClr val="accent6"/>
                </a:solidFill>
                <a:latin typeface="Open Sans"/>
              </a:rPr>
              <a:t>(115200);</a:t>
            </a:r>
          </a:p>
          <a:p>
            <a:r>
              <a:rPr lang="en-IN" b="1" dirty="0">
                <a:solidFill>
                  <a:schemeClr val="accent6"/>
                </a:solidFill>
                <a:latin typeface="Open Sans"/>
              </a:rPr>
              <a:t>  delay(10);</a:t>
            </a:r>
          </a:p>
          <a:p>
            <a:r>
              <a:rPr lang="en-IN" b="1" dirty="0" err="1">
                <a:solidFill>
                  <a:schemeClr val="accent6"/>
                </a:solidFill>
                <a:latin typeface="Open Sans"/>
              </a:rPr>
              <a:t>pinMode</a:t>
            </a:r>
            <a:r>
              <a:rPr lang="en-IN" b="1" dirty="0">
                <a:solidFill>
                  <a:schemeClr val="accent6"/>
                </a:solidFill>
                <a:latin typeface="Open Sans"/>
              </a:rPr>
              <a:t>(2,OUTPUT);</a:t>
            </a:r>
          </a:p>
          <a:p>
            <a:r>
              <a:rPr lang="en-IN" b="1" dirty="0">
                <a:solidFill>
                  <a:schemeClr val="accent6"/>
                </a:solidFill>
                <a:latin typeface="Open Sans"/>
              </a:rPr>
              <a:t> // Connect to </a:t>
            </a:r>
            <a:r>
              <a:rPr lang="en-IN" b="1" dirty="0" err="1">
                <a:solidFill>
                  <a:schemeClr val="accent6"/>
                </a:solidFill>
                <a:latin typeface="Open Sans"/>
              </a:rPr>
              <a:t>WiFi</a:t>
            </a:r>
            <a:r>
              <a:rPr lang="en-IN" b="1" dirty="0">
                <a:solidFill>
                  <a:schemeClr val="accent6"/>
                </a:solidFill>
                <a:latin typeface="Open Sans"/>
              </a:rPr>
              <a:t> access point.</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a:t>
            </a:r>
          </a:p>
          <a:p>
            <a:r>
              <a:rPr lang="en-IN" b="1" dirty="0">
                <a:solidFill>
                  <a:schemeClr val="accent6"/>
                </a:solidFill>
                <a:latin typeface="Open Sans"/>
              </a:rPr>
              <a:t>  </a:t>
            </a:r>
            <a:r>
              <a:rPr lang="en-IN" b="1" dirty="0" err="1">
                <a:solidFill>
                  <a:schemeClr val="accent6"/>
                </a:solidFill>
                <a:latin typeface="Open Sans"/>
              </a:rPr>
              <a:t>Serial.print</a:t>
            </a:r>
            <a:r>
              <a:rPr lang="en-IN" b="1" dirty="0">
                <a:solidFill>
                  <a:schemeClr val="accent6"/>
                </a:solidFill>
                <a:latin typeface="Open Sans"/>
              </a:rPr>
              <a:t>("Connecting to ");</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(WLAN_SSID);</a:t>
            </a:r>
          </a:p>
          <a:p>
            <a:r>
              <a:rPr lang="en-IN" b="1" dirty="0">
                <a:solidFill>
                  <a:schemeClr val="accent6"/>
                </a:solidFill>
                <a:latin typeface="Open Sans"/>
              </a:rPr>
              <a:t> </a:t>
            </a:r>
          </a:p>
          <a:p>
            <a:r>
              <a:rPr lang="en-IN" b="1" dirty="0">
                <a:solidFill>
                  <a:schemeClr val="accent6"/>
                </a:solidFill>
                <a:latin typeface="Open Sans"/>
              </a:rPr>
              <a:t>  </a:t>
            </a:r>
            <a:r>
              <a:rPr lang="en-IN" b="1" dirty="0" err="1">
                <a:solidFill>
                  <a:schemeClr val="accent6"/>
                </a:solidFill>
                <a:latin typeface="Open Sans"/>
              </a:rPr>
              <a:t>WiFi.begin</a:t>
            </a:r>
            <a:r>
              <a:rPr lang="en-IN" b="1" dirty="0">
                <a:solidFill>
                  <a:schemeClr val="accent6"/>
                </a:solidFill>
                <a:latin typeface="Open Sans"/>
              </a:rPr>
              <a:t>(WLAN_SSID, WLAN_PASS);</a:t>
            </a:r>
          </a:p>
          <a:p>
            <a:r>
              <a:rPr lang="en-IN" b="1" dirty="0">
                <a:solidFill>
                  <a:schemeClr val="accent6"/>
                </a:solidFill>
                <a:latin typeface="Open Sans"/>
              </a:rPr>
              <a:t>  while (</a:t>
            </a:r>
            <a:r>
              <a:rPr lang="en-IN" b="1" dirty="0" err="1">
                <a:solidFill>
                  <a:schemeClr val="accent6"/>
                </a:solidFill>
                <a:latin typeface="Open Sans"/>
              </a:rPr>
              <a:t>WiFi.status</a:t>
            </a:r>
            <a:r>
              <a:rPr lang="en-IN" b="1" dirty="0">
                <a:solidFill>
                  <a:schemeClr val="accent6"/>
                </a:solidFill>
                <a:latin typeface="Open Sans"/>
              </a:rPr>
              <a:t>() != WL_CONNECTED) {</a:t>
            </a:r>
          </a:p>
          <a:p>
            <a:r>
              <a:rPr lang="en-IN" b="1" dirty="0">
                <a:solidFill>
                  <a:schemeClr val="accent6"/>
                </a:solidFill>
                <a:latin typeface="Open Sans"/>
              </a:rPr>
              <a:t>    delay(500);</a:t>
            </a:r>
          </a:p>
          <a:p>
            <a:r>
              <a:rPr lang="en-IN" b="1" dirty="0">
                <a:solidFill>
                  <a:schemeClr val="accent6"/>
                </a:solidFill>
                <a:latin typeface="Open Sans"/>
              </a:rPr>
              <a:t>    </a:t>
            </a:r>
            <a:r>
              <a:rPr lang="en-IN" b="1" dirty="0" err="1">
                <a:solidFill>
                  <a:schemeClr val="accent6"/>
                </a:solidFill>
                <a:latin typeface="Open Sans"/>
              </a:rPr>
              <a:t>Serial.print</a:t>
            </a:r>
            <a:r>
              <a:rPr lang="en-IN" b="1" dirty="0">
                <a:solidFill>
                  <a:schemeClr val="accent6"/>
                </a:solidFill>
                <a:latin typeface="Open Sans"/>
              </a:rPr>
              <a:t>(".");</a:t>
            </a:r>
          </a:p>
          <a:p>
            <a:r>
              <a:rPr lang="en-IN" b="1" dirty="0">
                <a:solidFill>
                  <a:schemeClr val="accent6"/>
                </a:solidFill>
                <a:latin typeface="Open Sans"/>
              </a:rPr>
              <a:t>  }</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a:t>
            </a:r>
            <a:r>
              <a:rPr lang="en-IN" b="1" dirty="0" err="1">
                <a:solidFill>
                  <a:schemeClr val="accent6"/>
                </a:solidFill>
                <a:latin typeface="Open Sans"/>
              </a:rPr>
              <a:t>WiFi</a:t>
            </a:r>
            <a:r>
              <a:rPr lang="en-IN" b="1" dirty="0">
                <a:solidFill>
                  <a:schemeClr val="accent6"/>
                </a:solidFill>
                <a:latin typeface="Open Sans"/>
              </a:rPr>
              <a:t> connected");</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("IP address: "); </a:t>
            </a:r>
            <a:r>
              <a:rPr lang="en-IN" b="1" dirty="0" err="1">
                <a:solidFill>
                  <a:schemeClr val="accent6"/>
                </a:solidFill>
                <a:latin typeface="Open Sans"/>
              </a:rPr>
              <a:t>Serial.println</a:t>
            </a:r>
            <a:r>
              <a:rPr lang="en-IN" b="1" dirty="0">
                <a:solidFill>
                  <a:schemeClr val="accent6"/>
                </a:solidFill>
                <a:latin typeface="Open Sans"/>
              </a:rPr>
              <a:t>(</a:t>
            </a:r>
            <a:r>
              <a:rPr lang="en-IN" b="1" dirty="0" err="1">
                <a:solidFill>
                  <a:schemeClr val="accent6"/>
                </a:solidFill>
                <a:latin typeface="Open Sans"/>
              </a:rPr>
              <a:t>WiFi.localIP</a:t>
            </a:r>
            <a:r>
              <a:rPr lang="en-IN" b="1" dirty="0">
                <a:solidFill>
                  <a:schemeClr val="accent6"/>
                </a:solidFill>
                <a:latin typeface="Open Sans"/>
              </a:rPr>
              <a:t>());</a:t>
            </a:r>
          </a:p>
          <a:p>
            <a:r>
              <a:rPr lang="en-IN" b="1" dirty="0">
                <a:solidFill>
                  <a:schemeClr val="accent6"/>
                </a:solidFill>
                <a:latin typeface="Open Sans"/>
              </a:rPr>
              <a:t>  </a:t>
            </a:r>
            <a:r>
              <a:rPr lang="en-IN" b="1" dirty="0" err="1">
                <a:solidFill>
                  <a:schemeClr val="accent6"/>
                </a:solidFill>
                <a:latin typeface="Open Sans"/>
              </a:rPr>
              <a:t>mqtt.subscribe</a:t>
            </a:r>
            <a:r>
              <a:rPr lang="en-IN" b="1" dirty="0">
                <a:solidFill>
                  <a:schemeClr val="accent6"/>
                </a:solidFill>
                <a:latin typeface="Open Sans"/>
              </a:rPr>
              <a:t>(&amp;</a:t>
            </a:r>
            <a:r>
              <a:rPr lang="en-IN" b="1" dirty="0" err="1">
                <a:solidFill>
                  <a:schemeClr val="accent6"/>
                </a:solidFill>
                <a:latin typeface="Open Sans"/>
              </a:rPr>
              <a:t>LED_Control</a:t>
            </a:r>
            <a:r>
              <a:rPr lang="en-IN" b="1" dirty="0">
                <a:solidFill>
                  <a:schemeClr val="accent6"/>
                </a:solidFill>
                <a:latin typeface="Open Sans"/>
              </a:rPr>
              <a:t>);</a:t>
            </a:r>
          </a:p>
          <a:p>
            <a:r>
              <a:rPr lang="en-IN" b="1" dirty="0">
                <a:solidFill>
                  <a:schemeClr val="accent6"/>
                </a:solidFill>
                <a:latin typeface="Open Sans"/>
              </a:rPr>
              <a:t>}</a:t>
            </a:r>
            <a:endParaRPr lang="en-IN" dirty="0"/>
          </a:p>
        </p:txBody>
      </p:sp>
      <p:cxnSp>
        <p:nvCxnSpPr>
          <p:cNvPr id="10" name="Straight Connector 9">
            <a:extLst>
              <a:ext uri="{FF2B5EF4-FFF2-40B4-BE49-F238E27FC236}">
                <a16:creationId xmlns:a16="http://schemas.microsoft.com/office/drawing/2014/main" id="{9A63FA46-2998-41F9-8DD7-F4F2BC22B7D0}"/>
              </a:ext>
            </a:extLst>
          </p:cNvPr>
          <p:cNvCxnSpPr>
            <a:cxnSpLocks/>
          </p:cNvCxnSpPr>
          <p:nvPr/>
        </p:nvCxnSpPr>
        <p:spPr>
          <a:xfrm>
            <a:off x="6161104" y="71021"/>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54127C0-BE4F-4E8C-B952-5C01F0B9C4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 y="0"/>
            <a:ext cx="12191991" cy="6858000"/>
          </a:xfrm>
          <a:prstGeom prst="rect">
            <a:avLst/>
          </a:prstGeom>
        </p:spPr>
      </p:pic>
      <p:sp>
        <p:nvSpPr>
          <p:cNvPr id="21" name="Rectangle 20">
            <a:extLst>
              <a:ext uri="{FF2B5EF4-FFF2-40B4-BE49-F238E27FC236}">
                <a16:creationId xmlns:a16="http://schemas.microsoft.com/office/drawing/2014/main" id="{52B44916-B3E0-4C5F-8C2F-182DB7F7FB35}"/>
              </a:ext>
            </a:extLst>
          </p:cNvPr>
          <p:cNvSpPr/>
          <p:nvPr/>
        </p:nvSpPr>
        <p:spPr>
          <a:xfrm>
            <a:off x="530960" y="406866"/>
            <a:ext cx="10692116" cy="3693319"/>
          </a:xfrm>
          <a:prstGeom prst="rect">
            <a:avLst/>
          </a:prstGeom>
        </p:spPr>
        <p:txBody>
          <a:bodyPr wrap="square">
            <a:spAutoFit/>
          </a:bodyPr>
          <a:lstStyle/>
          <a:p>
            <a:r>
              <a:rPr lang="en-IN" b="1" dirty="0">
                <a:solidFill>
                  <a:schemeClr val="accent6"/>
                </a:solidFill>
                <a:latin typeface="Open Sans"/>
              </a:rPr>
              <a:t> </a:t>
            </a:r>
            <a:r>
              <a:rPr lang="en-IN" b="1" dirty="0">
                <a:solidFill>
                  <a:srgbClr val="92D050"/>
                </a:solidFill>
                <a:latin typeface="Open Sans"/>
              </a:rPr>
              <a:t>if (subscription == &amp;</a:t>
            </a:r>
            <a:r>
              <a:rPr lang="en-IN" b="1" dirty="0" err="1">
                <a:solidFill>
                  <a:srgbClr val="92D050"/>
                </a:solidFill>
                <a:latin typeface="Open Sans"/>
              </a:rPr>
              <a:t>LED_Control</a:t>
            </a:r>
            <a:r>
              <a:rPr lang="en-IN" b="1" dirty="0">
                <a:solidFill>
                  <a:srgbClr val="92D050"/>
                </a:solidFill>
                <a:latin typeface="Open Sans"/>
              </a:rPr>
              <a:t>) {</a:t>
            </a:r>
          </a:p>
          <a:p>
            <a:r>
              <a:rPr lang="en-IN" b="1" dirty="0">
                <a:solidFill>
                  <a:srgbClr val="92D050"/>
                </a:solidFill>
                <a:latin typeface="Open Sans"/>
              </a:rPr>
              <a:t>    </a:t>
            </a:r>
            <a:r>
              <a:rPr lang="en-IN" b="1" dirty="0" err="1">
                <a:solidFill>
                  <a:srgbClr val="92D050"/>
                </a:solidFill>
                <a:latin typeface="Open Sans"/>
              </a:rPr>
              <a:t>Serial.print</a:t>
            </a:r>
            <a:r>
              <a:rPr lang="en-IN" b="1" dirty="0">
                <a:solidFill>
                  <a:srgbClr val="92D050"/>
                </a:solidFill>
                <a:latin typeface="Open Sans"/>
              </a:rPr>
              <a:t>(F("Got: "));</a:t>
            </a:r>
          </a:p>
          <a:p>
            <a:r>
              <a:rPr lang="en-IN" b="1" dirty="0">
                <a:solidFill>
                  <a:srgbClr val="92D050"/>
                </a:solidFill>
                <a:latin typeface="Open Sans"/>
              </a:rPr>
              <a:t>    </a:t>
            </a:r>
            <a:r>
              <a:rPr lang="en-IN" b="1" dirty="0" err="1">
                <a:solidFill>
                  <a:srgbClr val="92D050"/>
                </a:solidFill>
                <a:latin typeface="Open Sans"/>
              </a:rPr>
              <a:t>Serial.println</a:t>
            </a:r>
            <a:r>
              <a:rPr lang="en-IN" b="1" dirty="0">
                <a:solidFill>
                  <a:srgbClr val="92D050"/>
                </a:solidFill>
                <a:latin typeface="Open Sans"/>
              </a:rPr>
              <a:t>((char *)</a:t>
            </a:r>
            <a:r>
              <a:rPr lang="en-IN" b="1" dirty="0" err="1">
                <a:solidFill>
                  <a:srgbClr val="92D050"/>
                </a:solidFill>
                <a:latin typeface="Open Sans"/>
              </a:rPr>
              <a:t>LED_Control.lastread</a:t>
            </a:r>
            <a:r>
              <a:rPr lang="en-IN" b="1" dirty="0">
                <a:solidFill>
                  <a:srgbClr val="92D050"/>
                </a:solidFill>
                <a:latin typeface="Open Sans"/>
              </a:rPr>
              <a:t>);</a:t>
            </a:r>
          </a:p>
          <a:p>
            <a:r>
              <a:rPr lang="en-IN" b="1" dirty="0">
                <a:solidFill>
                  <a:srgbClr val="92D050"/>
                </a:solidFill>
                <a:latin typeface="Open Sans"/>
              </a:rPr>
              <a:t>    if (!</a:t>
            </a:r>
            <a:r>
              <a:rPr lang="en-IN" b="1" dirty="0" err="1">
                <a:solidFill>
                  <a:srgbClr val="92D050"/>
                </a:solidFill>
                <a:latin typeface="Open Sans"/>
              </a:rPr>
              <a:t>strcmp</a:t>
            </a:r>
            <a:r>
              <a:rPr lang="en-IN" b="1" dirty="0">
                <a:solidFill>
                  <a:srgbClr val="92D050"/>
                </a:solidFill>
                <a:latin typeface="Open Sans"/>
              </a:rPr>
              <a:t>((char*) </a:t>
            </a:r>
            <a:r>
              <a:rPr lang="en-IN" b="1" dirty="0" err="1">
                <a:solidFill>
                  <a:srgbClr val="92D050"/>
                </a:solidFill>
                <a:latin typeface="Open Sans"/>
              </a:rPr>
              <a:t>LED_Control.lastread</a:t>
            </a:r>
            <a:r>
              <a:rPr lang="en-IN" b="1" dirty="0">
                <a:solidFill>
                  <a:srgbClr val="92D050"/>
                </a:solidFill>
                <a:latin typeface="Open Sans"/>
              </a:rPr>
              <a:t>, "ON"))</a:t>
            </a:r>
          </a:p>
          <a:p>
            <a:r>
              <a:rPr lang="en-IN" b="1" dirty="0">
                <a:solidFill>
                  <a:srgbClr val="92D050"/>
                </a:solidFill>
                <a:latin typeface="Open Sans"/>
              </a:rPr>
              <a:t>      {</a:t>
            </a:r>
          </a:p>
          <a:p>
            <a:r>
              <a:rPr lang="en-IN" b="1" dirty="0">
                <a:solidFill>
                  <a:srgbClr val="92D050"/>
                </a:solidFill>
                <a:latin typeface="Open Sans"/>
              </a:rPr>
              <a:t>        </a:t>
            </a:r>
            <a:r>
              <a:rPr lang="en-IN" b="1" dirty="0" err="1">
                <a:solidFill>
                  <a:srgbClr val="92D050"/>
                </a:solidFill>
                <a:latin typeface="Open Sans"/>
              </a:rPr>
              <a:t>digitalWrite</a:t>
            </a:r>
            <a:r>
              <a:rPr lang="en-IN" b="1" dirty="0">
                <a:solidFill>
                  <a:srgbClr val="92D050"/>
                </a:solidFill>
                <a:latin typeface="Open Sans"/>
              </a:rPr>
              <a:t>(2, HIGH);</a:t>
            </a:r>
          </a:p>
          <a:p>
            <a:r>
              <a:rPr lang="en-IN" b="1" dirty="0">
                <a:solidFill>
                  <a:srgbClr val="92D050"/>
                </a:solidFill>
                <a:latin typeface="Open Sans"/>
              </a:rPr>
              <a:t>      }</a:t>
            </a:r>
          </a:p>
          <a:p>
            <a:r>
              <a:rPr lang="en-IN" b="1" dirty="0">
                <a:solidFill>
                  <a:srgbClr val="92D050"/>
                </a:solidFill>
                <a:latin typeface="Open Sans"/>
              </a:rPr>
              <a:t>      else</a:t>
            </a:r>
          </a:p>
          <a:p>
            <a:r>
              <a:rPr lang="en-IN" b="1" dirty="0">
                <a:solidFill>
                  <a:srgbClr val="92D050"/>
                </a:solidFill>
                <a:latin typeface="Open Sans"/>
              </a:rPr>
              <a:t>      {</a:t>
            </a:r>
          </a:p>
          <a:p>
            <a:r>
              <a:rPr lang="en-IN" b="1" dirty="0">
                <a:solidFill>
                  <a:srgbClr val="92D050"/>
                </a:solidFill>
                <a:latin typeface="Open Sans"/>
              </a:rPr>
              <a:t>      </a:t>
            </a:r>
            <a:r>
              <a:rPr lang="en-IN" b="1" dirty="0" err="1">
                <a:solidFill>
                  <a:srgbClr val="92D050"/>
                </a:solidFill>
                <a:latin typeface="Open Sans"/>
              </a:rPr>
              <a:t>digitalWrite</a:t>
            </a:r>
            <a:r>
              <a:rPr lang="en-IN" b="1" dirty="0">
                <a:solidFill>
                  <a:srgbClr val="92D050"/>
                </a:solidFill>
                <a:latin typeface="Open Sans"/>
              </a:rPr>
              <a:t>(2, LOW);</a:t>
            </a:r>
          </a:p>
          <a:p>
            <a:r>
              <a:rPr lang="en-IN" b="1" dirty="0">
                <a:solidFill>
                  <a:srgbClr val="92D050"/>
                </a:solidFill>
                <a:latin typeface="Open Sans"/>
              </a:rPr>
              <a:t>      }</a:t>
            </a:r>
          </a:p>
          <a:p>
            <a:r>
              <a:rPr lang="en-IN" b="1" dirty="0">
                <a:solidFill>
                  <a:srgbClr val="92D050"/>
                </a:solidFill>
                <a:latin typeface="Open Sans"/>
              </a:rPr>
              <a:t>      }</a:t>
            </a:r>
          </a:p>
          <a:p>
            <a:r>
              <a:rPr lang="en-IN" b="1" dirty="0">
                <a:solidFill>
                  <a:srgbClr val="92D050"/>
                </a:solidFill>
                <a:latin typeface="Open Sans"/>
              </a:rPr>
              <a:t>      }</a:t>
            </a:r>
          </a:p>
        </p:txBody>
      </p:sp>
    </p:spTree>
    <p:extLst>
      <p:ext uri="{BB962C8B-B14F-4D97-AF65-F5344CB8AC3E}">
        <p14:creationId xmlns:p14="http://schemas.microsoft.com/office/powerpoint/2010/main" val="57793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3EE27-487B-498A-B1BF-29F73363CE82}"/>
              </a:ext>
            </a:extLst>
          </p:cNvPr>
          <p:cNvPicPr>
            <a:picLocks noChangeAspect="1"/>
          </p:cNvPicPr>
          <p:nvPr/>
        </p:nvPicPr>
        <p:blipFill>
          <a:blip r:embed="rId2"/>
          <a:stretch>
            <a:fillRect/>
          </a:stretch>
        </p:blipFill>
        <p:spPr>
          <a:xfrm>
            <a:off x="3097023" y="2152891"/>
            <a:ext cx="5997953" cy="4070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26EFA8FA-50F7-4B67-8F86-FBF845144F19}"/>
              </a:ext>
            </a:extLst>
          </p:cNvPr>
          <p:cNvSpPr txBox="1"/>
          <p:nvPr/>
        </p:nvSpPr>
        <p:spPr>
          <a:xfrm>
            <a:off x="2143244" y="583231"/>
            <a:ext cx="8192948" cy="1569660"/>
          </a:xfrm>
          <a:prstGeom prst="rect">
            <a:avLst/>
          </a:prstGeom>
          <a:noFill/>
        </p:spPr>
        <p:txBody>
          <a:bodyPr wrap="square" rtlCol="0">
            <a:spAutoFit/>
          </a:bodyPr>
          <a:lstStyle/>
          <a:p>
            <a:r>
              <a:rPr lang="en-US" sz="2400" dirty="0"/>
              <a:t>To Google assistant in your Android give voice command like “Turn LED on” or “Turn LED off” AND it will respond us like we have designed the code and you will observe change of LED state </a:t>
            </a:r>
            <a:endParaRPr lang="en-IN" sz="2400" dirty="0"/>
          </a:p>
        </p:txBody>
      </p:sp>
    </p:spTree>
    <p:extLst>
      <p:ext uri="{BB962C8B-B14F-4D97-AF65-F5344CB8AC3E}">
        <p14:creationId xmlns:p14="http://schemas.microsoft.com/office/powerpoint/2010/main" val="828781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FE946C-58DD-4A42-AC71-40434B03321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9061" y="257621"/>
            <a:ext cx="6342758" cy="6342758"/>
          </a:xfrm>
          <a:prstGeom prst="rect">
            <a:avLst/>
          </a:prstGeom>
        </p:spPr>
      </p:pic>
      <p:sp>
        <p:nvSpPr>
          <p:cNvPr id="6" name="Rectangle 5">
            <a:extLst>
              <a:ext uri="{FF2B5EF4-FFF2-40B4-BE49-F238E27FC236}">
                <a16:creationId xmlns:a16="http://schemas.microsoft.com/office/drawing/2014/main" id="{4BF0377C-5FC0-4A95-B2C0-CC9A48158F22}"/>
              </a:ext>
            </a:extLst>
          </p:cNvPr>
          <p:cNvSpPr/>
          <p:nvPr/>
        </p:nvSpPr>
        <p:spPr>
          <a:xfrm>
            <a:off x="4490978" y="3429000"/>
            <a:ext cx="7454096" cy="1077218"/>
          </a:xfrm>
          <a:prstGeom prst="rect">
            <a:avLst/>
          </a:prstGeom>
        </p:spPr>
        <p:txBody>
          <a:bodyPr wrap="square">
            <a:spAutoFit/>
          </a:bodyPr>
          <a:lstStyle/>
          <a:p>
            <a:r>
              <a:rPr lang="en-US" sz="3200" b="1" dirty="0">
                <a:solidFill>
                  <a:srgbClr val="202124"/>
                </a:solidFill>
                <a:latin typeface="Bahnschrift Light SemiCondensed" panose="020B0502040204020203" pitchFamily="34" charset="0"/>
                <a:ea typeface="Gadugi" panose="020B0502040204020203" pitchFamily="34" charset="0"/>
              </a:rPr>
              <a:t>The future of the Google Assistant: Helping you get things done to give you time back…..</a:t>
            </a:r>
            <a:endParaRPr lang="en-IN" sz="3200" b="1" dirty="0">
              <a:latin typeface="Bahnschrift Light SemiCondensed" panose="020B0502040204020203" pitchFamily="34" charset="0"/>
              <a:ea typeface="Gadugi" panose="020B0502040204020203" pitchFamily="34" charset="0"/>
            </a:endParaRPr>
          </a:p>
        </p:txBody>
      </p:sp>
    </p:spTree>
    <p:extLst>
      <p:ext uri="{BB962C8B-B14F-4D97-AF65-F5344CB8AC3E}">
        <p14:creationId xmlns:p14="http://schemas.microsoft.com/office/powerpoint/2010/main" val="1992579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C0A86-442E-49C9-A532-CAE9C0243E56}"/>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EEE8F30D-9DAE-4056-908F-9760B59884B6}"/>
              </a:ext>
            </a:extLst>
          </p:cNvPr>
          <p:cNvPicPr>
            <a:picLocks noChangeAspect="1"/>
          </p:cNvPicPr>
          <p:nvPr/>
        </p:nvPicPr>
        <p:blipFill>
          <a:blip r:embed="rId3"/>
          <a:stretch>
            <a:fillRect/>
          </a:stretch>
        </p:blipFill>
        <p:spPr>
          <a:xfrm>
            <a:off x="0" y="-318304"/>
            <a:ext cx="12292314" cy="7176304"/>
          </a:xfrm>
          <a:prstGeom prst="rect">
            <a:avLst/>
          </a:prstGeom>
        </p:spPr>
      </p:pic>
    </p:spTree>
    <p:extLst>
      <p:ext uri="{BB962C8B-B14F-4D97-AF65-F5344CB8AC3E}">
        <p14:creationId xmlns:p14="http://schemas.microsoft.com/office/powerpoint/2010/main" val="81676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1F5834-612F-4FB4-9883-6FF7DDACBA02}"/>
              </a:ext>
            </a:extLst>
          </p:cNvPr>
          <p:cNvSpPr/>
          <p:nvPr/>
        </p:nvSpPr>
        <p:spPr>
          <a:xfrm>
            <a:off x="1269357" y="423670"/>
            <a:ext cx="11192719" cy="830997"/>
          </a:xfrm>
          <a:prstGeom prst="rect">
            <a:avLst/>
          </a:prstGeom>
        </p:spPr>
        <p:txBody>
          <a:bodyPr wrap="square">
            <a:spAutoFit/>
          </a:bodyPr>
          <a:lstStyle/>
          <a:p>
            <a:r>
              <a:rPr lang="en-IN" sz="4800" b="1" u="sng" dirty="0">
                <a:solidFill>
                  <a:schemeClr val="tx1">
                    <a:lumMod val="85000"/>
                  </a:schemeClr>
                </a:solidFill>
                <a:latin typeface="Ink Free" panose="03080402000500000000" pitchFamily="66" charset="0"/>
              </a:rPr>
              <a:t>WHAT IS THE PROJECT ABOUT??</a:t>
            </a:r>
          </a:p>
        </p:txBody>
      </p:sp>
      <p:sp>
        <p:nvSpPr>
          <p:cNvPr id="13" name="Thought Bubble: Cloud 12">
            <a:extLst>
              <a:ext uri="{FF2B5EF4-FFF2-40B4-BE49-F238E27FC236}">
                <a16:creationId xmlns:a16="http://schemas.microsoft.com/office/drawing/2014/main" id="{2C94252F-EF1A-40F0-9AB6-14F7FA10569B}"/>
              </a:ext>
            </a:extLst>
          </p:cNvPr>
          <p:cNvSpPr/>
          <p:nvPr/>
        </p:nvSpPr>
        <p:spPr>
          <a:xfrm>
            <a:off x="127321" y="2254376"/>
            <a:ext cx="8817980" cy="3830945"/>
          </a:xfrm>
          <a:prstGeom prst="cloudCallout">
            <a:avLst/>
          </a:prstGeom>
          <a:solidFill>
            <a:schemeClr val="bg1">
              <a:lumMod val="95000"/>
              <a:lumOff val="5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B7F0F90-14E9-4353-A26F-05EB4B179192}"/>
              </a:ext>
            </a:extLst>
          </p:cNvPr>
          <p:cNvSpPr txBox="1"/>
          <p:nvPr/>
        </p:nvSpPr>
        <p:spPr>
          <a:xfrm rot="21086967">
            <a:off x="3184877" y="2630030"/>
            <a:ext cx="6478143" cy="2400657"/>
          </a:xfrm>
          <a:prstGeom prst="rect">
            <a:avLst/>
          </a:prstGeom>
          <a:noFill/>
        </p:spPr>
        <p:txBody>
          <a:bodyPr wrap="square" rtlCol="0">
            <a:spAutoFit/>
          </a:bodyPr>
          <a:lstStyle/>
          <a:p>
            <a:pPr marL="342900" indent="-342900">
              <a:buFont typeface="Arial" panose="020B0604020202020204" pitchFamily="34" charset="0"/>
              <a:buChar char="•"/>
            </a:pPr>
            <a:r>
              <a:rPr lang="en-IN" dirty="0"/>
              <a:t>SO, BASICALLY OUR PROJECT IS A MINI VERSION OF HOUSE AUTOMATION USING GOOGLE ASSISTANT…... IT’S MINI BECAUSE HERE WE ARE  ONLY CONTROLLING “LED” AND NOT THE WHOLE HOUSE SYSTEM.</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US" sz="2000" dirty="0"/>
              <a:t>we will use </a:t>
            </a:r>
            <a:r>
              <a:rPr lang="en-US" sz="2000" b="1" dirty="0"/>
              <a:t>Google Assistant with Adafruit IO to control an LED with ESP32</a:t>
            </a:r>
            <a:r>
              <a:rPr lang="en-US" sz="2000" dirty="0"/>
              <a:t>. Here we have used IFTTT to access Google Assistant and to control LED by voice commands. </a:t>
            </a:r>
            <a:endParaRPr lang="en-IN" sz="2000" dirty="0"/>
          </a:p>
        </p:txBody>
      </p:sp>
    </p:spTree>
    <p:extLst>
      <p:ext uri="{BB962C8B-B14F-4D97-AF65-F5344CB8AC3E}">
        <p14:creationId xmlns:p14="http://schemas.microsoft.com/office/powerpoint/2010/main" val="209652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B07BD-49BF-4EB4-8E08-A806FE84C970}"/>
              </a:ext>
            </a:extLst>
          </p:cNvPr>
          <p:cNvSpPr txBox="1"/>
          <p:nvPr/>
        </p:nvSpPr>
        <p:spPr>
          <a:xfrm>
            <a:off x="1979270" y="595928"/>
            <a:ext cx="8433786" cy="461665"/>
          </a:xfrm>
          <a:prstGeom prst="rect">
            <a:avLst/>
          </a:prstGeom>
          <a:noFill/>
        </p:spPr>
        <p:txBody>
          <a:bodyPr wrap="square" rtlCol="0">
            <a:spAutoFit/>
          </a:bodyPr>
          <a:lstStyle/>
          <a:p>
            <a:r>
              <a:rPr lang="en-IN" sz="2400" b="1" dirty="0">
                <a:solidFill>
                  <a:srgbClr val="FFFF00"/>
                </a:solidFill>
                <a:effectLst>
                  <a:outerShdw blurRad="38100" dist="38100" dir="2700000" algn="tl">
                    <a:srgbClr val="000000">
                      <a:alpha val="43137"/>
                    </a:srgbClr>
                  </a:outerShdw>
                </a:effectLst>
              </a:rPr>
              <a:t>Google Assistant  Controlled LED using ESP32 and Adafruit  IO -</a:t>
            </a:r>
          </a:p>
        </p:txBody>
      </p:sp>
      <p:pic>
        <p:nvPicPr>
          <p:cNvPr id="5" name="Picture 4">
            <a:extLst>
              <a:ext uri="{FF2B5EF4-FFF2-40B4-BE49-F238E27FC236}">
                <a16:creationId xmlns:a16="http://schemas.microsoft.com/office/drawing/2014/main" id="{6E8AD8F5-72C9-405C-A219-3B13C27053D6}"/>
              </a:ext>
            </a:extLst>
          </p:cNvPr>
          <p:cNvPicPr>
            <a:picLocks noChangeAspect="1"/>
          </p:cNvPicPr>
          <p:nvPr/>
        </p:nvPicPr>
        <p:blipFill>
          <a:blip r:embed="rId2"/>
          <a:stretch>
            <a:fillRect/>
          </a:stretch>
        </p:blipFill>
        <p:spPr>
          <a:xfrm>
            <a:off x="1979270" y="1373108"/>
            <a:ext cx="8264325" cy="4761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81235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F8A316-C985-4603-A83C-98D67CD3D5D9}"/>
              </a:ext>
            </a:extLst>
          </p:cNvPr>
          <p:cNvSpPr txBox="1"/>
          <p:nvPr/>
        </p:nvSpPr>
        <p:spPr>
          <a:xfrm>
            <a:off x="2524293" y="595446"/>
            <a:ext cx="7430610" cy="923330"/>
          </a:xfrm>
          <a:prstGeom prst="rect">
            <a:avLst/>
          </a:prstGeom>
          <a:noFill/>
        </p:spPr>
        <p:txBody>
          <a:bodyPr wrap="square" rtlCol="0">
            <a:spAutoFit/>
          </a:bodyPr>
          <a:lstStyle/>
          <a:p>
            <a:r>
              <a:rPr lang="en-IN" sz="5400" b="1" dirty="0">
                <a:effectLst>
                  <a:outerShdw blurRad="38100" dist="38100" dir="2700000" algn="tl">
                    <a:srgbClr val="000000">
                      <a:alpha val="43137"/>
                    </a:srgbClr>
                  </a:outerShdw>
                </a:effectLst>
                <a:latin typeface="Chiller" panose="04020404031007020602" pitchFamily="82" charset="0"/>
              </a:rPr>
              <a:t>-:COMPONENT  REQUIRED :</a:t>
            </a:r>
            <a:r>
              <a:rPr lang="en-IN" sz="5400" b="1" dirty="0">
                <a:effectLst>
                  <a:outerShdw blurRad="38100" dist="38100" dir="2700000" algn="tl">
                    <a:srgbClr val="000000">
                      <a:alpha val="43137"/>
                    </a:srgbClr>
                  </a:outerShdw>
                </a:effectLst>
              </a:rPr>
              <a:t>–</a:t>
            </a:r>
          </a:p>
        </p:txBody>
      </p:sp>
      <p:sp>
        <p:nvSpPr>
          <p:cNvPr id="7" name="TextBox 6">
            <a:extLst>
              <a:ext uri="{FF2B5EF4-FFF2-40B4-BE49-F238E27FC236}">
                <a16:creationId xmlns:a16="http://schemas.microsoft.com/office/drawing/2014/main" id="{0837B829-F3C6-4216-A650-A2ECE796473F}"/>
              </a:ext>
            </a:extLst>
          </p:cNvPr>
          <p:cNvSpPr txBox="1"/>
          <p:nvPr/>
        </p:nvSpPr>
        <p:spPr>
          <a:xfrm>
            <a:off x="2995946" y="1782510"/>
            <a:ext cx="7119892" cy="4062651"/>
          </a:xfrm>
          <a:prstGeom prst="rect">
            <a:avLst/>
          </a:prstGeom>
          <a:noFill/>
        </p:spPr>
        <p:txBody>
          <a:bodyPr wrap="square" rtlCol="0">
            <a:spAutoFit/>
          </a:bodyPr>
          <a:lstStyle/>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Ink Free" panose="03080402000500000000" pitchFamily="66" charset="0"/>
              </a:rPr>
              <a:t>ESP32 module</a:t>
            </a: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Ink Free" panose="03080402000500000000" pitchFamily="66" charset="0"/>
              </a:rPr>
              <a:t>USB cable</a:t>
            </a: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Ink Free" panose="03080402000500000000" pitchFamily="66" charset="0"/>
              </a:rPr>
              <a:t>Breadboard</a:t>
            </a: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Ink Free" panose="03080402000500000000" pitchFamily="66" charset="0"/>
              </a:rPr>
              <a:t> LED</a:t>
            </a: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Ink Free" panose="03080402000500000000" pitchFamily="66" charset="0"/>
              </a:rPr>
              <a:t> Resistor and jumper wires</a:t>
            </a: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Ink Free" panose="03080402000500000000" pitchFamily="66" charset="0"/>
              </a:rPr>
              <a:t>Google assistant enabled device.</a:t>
            </a: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Ink Free" panose="03080402000500000000" pitchFamily="66" charset="0"/>
              </a:rPr>
              <a:t>Account on Adafruit IO</a:t>
            </a: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Ink Free" panose="03080402000500000000" pitchFamily="66" charset="0"/>
              </a:rPr>
              <a:t>Account on IFTTT</a:t>
            </a: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Ink Free" panose="03080402000500000000" pitchFamily="66" charset="0"/>
              </a:rPr>
              <a:t>Google account- same account for which you are using Google Assistant. </a:t>
            </a:r>
          </a:p>
          <a:p>
            <a:endParaRPr lang="en-IN" dirty="0">
              <a:solidFill>
                <a:schemeClr val="bg1"/>
              </a:solidFill>
            </a:endParaRPr>
          </a:p>
        </p:txBody>
      </p:sp>
      <p:pic>
        <p:nvPicPr>
          <p:cNvPr id="3" name="Picture 2">
            <a:extLst>
              <a:ext uri="{FF2B5EF4-FFF2-40B4-BE49-F238E27FC236}">
                <a16:creationId xmlns:a16="http://schemas.microsoft.com/office/drawing/2014/main" id="{2552F9D3-47F7-44BD-9344-54663DFD89E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06381" y="5523586"/>
            <a:ext cx="1753733" cy="1170617"/>
          </a:xfrm>
          <a:prstGeom prst="rect">
            <a:avLst/>
          </a:prstGeom>
          <a:ln>
            <a:noFill/>
          </a:ln>
          <a:effectLst>
            <a:softEdge rad="112500"/>
          </a:effectLst>
        </p:spPr>
      </p:pic>
      <p:pic>
        <p:nvPicPr>
          <p:cNvPr id="14" name="Picture 13">
            <a:extLst>
              <a:ext uri="{FF2B5EF4-FFF2-40B4-BE49-F238E27FC236}">
                <a16:creationId xmlns:a16="http://schemas.microsoft.com/office/drawing/2014/main" id="{95455B29-1600-4A63-82F5-82645A09086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20619029">
            <a:off x="339276" y="3420023"/>
            <a:ext cx="1873483" cy="1239075"/>
          </a:xfrm>
          <a:prstGeom prst="rect">
            <a:avLst/>
          </a:prstGeom>
          <a:ln>
            <a:noFill/>
          </a:ln>
          <a:effectLst>
            <a:softEdge rad="112500"/>
          </a:effectLst>
        </p:spPr>
      </p:pic>
      <p:pic>
        <p:nvPicPr>
          <p:cNvPr id="17" name="Picture 16">
            <a:extLst>
              <a:ext uri="{FF2B5EF4-FFF2-40B4-BE49-F238E27FC236}">
                <a16:creationId xmlns:a16="http://schemas.microsoft.com/office/drawing/2014/main" id="{FC24BA0B-F722-450F-BC08-30F8905AC75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393758" y="5347571"/>
            <a:ext cx="1668052" cy="1251899"/>
          </a:xfrm>
          <a:prstGeom prst="rect">
            <a:avLst/>
          </a:prstGeom>
          <a:ln>
            <a:noFill/>
          </a:ln>
          <a:effectLst>
            <a:softEdge rad="112500"/>
          </a:effectLst>
        </p:spPr>
      </p:pic>
      <p:sp>
        <p:nvSpPr>
          <p:cNvPr id="18" name="TextBox 17">
            <a:extLst>
              <a:ext uri="{FF2B5EF4-FFF2-40B4-BE49-F238E27FC236}">
                <a16:creationId xmlns:a16="http://schemas.microsoft.com/office/drawing/2014/main" id="{8E016390-ED45-4DBC-BCDA-31AC5793B1DD}"/>
              </a:ext>
            </a:extLst>
          </p:cNvPr>
          <p:cNvSpPr txBox="1"/>
          <p:nvPr/>
        </p:nvSpPr>
        <p:spPr>
          <a:xfrm>
            <a:off x="8564291" y="6821633"/>
            <a:ext cx="1089670" cy="646331"/>
          </a:xfrm>
          <a:prstGeom prst="rect">
            <a:avLst/>
          </a:prstGeom>
          <a:noFill/>
        </p:spPr>
        <p:txBody>
          <a:bodyPr wrap="square" rtlCol="0">
            <a:spAutoFit/>
          </a:bodyPr>
          <a:lstStyle/>
          <a:p>
            <a:r>
              <a:rPr lang="en-IN" sz="900">
                <a:hlinkClick r:id="rId7" tooltip="https://raspberrypi.stackexchange.com/questions/79882/universal-breadboard-for-raspberry-pi"/>
              </a:rPr>
              <a:t>This Photo</a:t>
            </a:r>
            <a:r>
              <a:rPr lang="en-IN" sz="900"/>
              <a:t> by Unknown Author is licensed under </a:t>
            </a:r>
            <a:r>
              <a:rPr lang="en-IN" sz="900">
                <a:hlinkClick r:id="rId8" tooltip="https://creativecommons.org/licenses/by-sa/3.0/"/>
              </a:rPr>
              <a:t>CC BY-SA</a:t>
            </a:r>
            <a:endParaRPr lang="en-IN" sz="900"/>
          </a:p>
        </p:txBody>
      </p:sp>
      <p:pic>
        <p:nvPicPr>
          <p:cNvPr id="20" name="Picture 19">
            <a:extLst>
              <a:ext uri="{FF2B5EF4-FFF2-40B4-BE49-F238E27FC236}">
                <a16:creationId xmlns:a16="http://schemas.microsoft.com/office/drawing/2014/main" id="{7E23EB71-3235-4E91-80BF-695E7D9C1832}"/>
              </a:ext>
            </a:extLst>
          </p:cNvPr>
          <p:cNvPicPr>
            <a:picLocks noChangeAspect="1"/>
          </p:cNvPicPr>
          <p:nvPr/>
        </p:nvPicPr>
        <p:blipFill>
          <a:blip r:embed="rId9"/>
          <a:stretch>
            <a:fillRect/>
          </a:stretch>
        </p:blipFill>
        <p:spPr>
          <a:xfrm rot="20338917">
            <a:off x="9135124" y="2223524"/>
            <a:ext cx="1955624" cy="1454182"/>
          </a:xfrm>
          <a:prstGeom prst="rect">
            <a:avLst/>
          </a:prstGeom>
          <a:ln>
            <a:noFill/>
          </a:ln>
          <a:effectLst>
            <a:softEdge rad="112500"/>
          </a:effectLst>
        </p:spPr>
      </p:pic>
      <p:pic>
        <p:nvPicPr>
          <p:cNvPr id="22" name="Picture 21">
            <a:extLst>
              <a:ext uri="{FF2B5EF4-FFF2-40B4-BE49-F238E27FC236}">
                <a16:creationId xmlns:a16="http://schemas.microsoft.com/office/drawing/2014/main" id="{2D800C32-397A-45D2-9813-A0B44EFE07AF}"/>
              </a:ext>
            </a:extLst>
          </p:cNvPr>
          <p:cNvPicPr>
            <a:picLocks noChangeAspect="1"/>
          </p:cNvPicPr>
          <p:nvPr/>
        </p:nvPicPr>
        <p:blipFill>
          <a:blip r:embed="rId10"/>
          <a:stretch>
            <a:fillRect/>
          </a:stretch>
        </p:blipFill>
        <p:spPr>
          <a:xfrm rot="1183099">
            <a:off x="1258237" y="1177239"/>
            <a:ext cx="1423814" cy="1210542"/>
          </a:xfrm>
          <a:prstGeom prst="rect">
            <a:avLst/>
          </a:prstGeom>
          <a:ln>
            <a:noFill/>
          </a:ln>
          <a:effectLst>
            <a:softEdge rad="112500"/>
          </a:effectLst>
        </p:spPr>
      </p:pic>
      <p:pic>
        <p:nvPicPr>
          <p:cNvPr id="24" name="Picture 23">
            <a:extLst>
              <a:ext uri="{FF2B5EF4-FFF2-40B4-BE49-F238E27FC236}">
                <a16:creationId xmlns:a16="http://schemas.microsoft.com/office/drawing/2014/main" id="{CEB30488-8687-49DC-AFB1-FB7890B6D648}"/>
              </a:ext>
            </a:extLst>
          </p:cNvPr>
          <p:cNvPicPr>
            <a:picLocks noChangeAspect="1"/>
          </p:cNvPicPr>
          <p:nvPr/>
        </p:nvPicPr>
        <p:blipFill>
          <a:blip r:embed="rId11"/>
          <a:stretch>
            <a:fillRect/>
          </a:stretch>
        </p:blipFill>
        <p:spPr>
          <a:xfrm rot="1154764">
            <a:off x="6132593" y="1723815"/>
            <a:ext cx="1534533" cy="912092"/>
          </a:xfrm>
          <a:prstGeom prst="rect">
            <a:avLst/>
          </a:prstGeom>
          <a:ln>
            <a:noFill/>
          </a:ln>
          <a:effectLst>
            <a:softEdge rad="112500"/>
          </a:effectLst>
        </p:spPr>
      </p:pic>
    </p:spTree>
    <p:extLst>
      <p:ext uri="{BB962C8B-B14F-4D97-AF65-F5344CB8AC3E}">
        <p14:creationId xmlns:p14="http://schemas.microsoft.com/office/powerpoint/2010/main" val="280183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3760EA-2F73-45F2-AE54-EC7D06798A1B}"/>
              </a:ext>
            </a:extLst>
          </p:cNvPr>
          <p:cNvSpPr/>
          <p:nvPr/>
        </p:nvSpPr>
        <p:spPr>
          <a:xfrm>
            <a:off x="462988" y="387511"/>
            <a:ext cx="7407797" cy="2923877"/>
          </a:xfrm>
          <a:prstGeom prst="rect">
            <a:avLst/>
          </a:prstGeom>
        </p:spPr>
        <p:txBody>
          <a:bodyPr wrap="square">
            <a:spAutoFit/>
          </a:bodyPr>
          <a:lstStyle/>
          <a:p>
            <a:r>
              <a:rPr lang="en-US" sz="4400" u="sng" dirty="0">
                <a:solidFill>
                  <a:srgbClr val="FFFF00"/>
                </a:solidFill>
                <a:latin typeface="Algerian" panose="04020705040A02060702" pitchFamily="82" charset="0"/>
              </a:rPr>
              <a:t>Adafruit IO:-</a:t>
            </a:r>
          </a:p>
          <a:p>
            <a:endParaRPr lang="en-US" sz="4400" u="sng" dirty="0">
              <a:solidFill>
                <a:srgbClr val="FFFF00"/>
              </a:solidFill>
              <a:latin typeface="Algerian" panose="04020705040A02060702" pitchFamily="82" charset="0"/>
            </a:endParaRPr>
          </a:p>
          <a:p>
            <a:pPr marL="457200" indent="-457200">
              <a:buFont typeface="Arial" panose="020B0604020202020204" pitchFamily="34" charset="0"/>
              <a:buChar char="•"/>
            </a:pPr>
            <a:r>
              <a:rPr lang="en-US" sz="2400" i="1" dirty="0">
                <a:solidFill>
                  <a:schemeClr val="tx1">
                    <a:lumMod val="85000"/>
                  </a:schemeClr>
                </a:solidFill>
                <a:latin typeface="Segoe UI" panose="020B0502040204020203" pitchFamily="34" charset="0"/>
              </a:rPr>
              <a:t>Adafruit.io is a </a:t>
            </a:r>
            <a:r>
              <a:rPr lang="en-US" sz="2400" b="1" i="1" dirty="0">
                <a:solidFill>
                  <a:schemeClr val="tx1">
                    <a:lumMod val="85000"/>
                  </a:schemeClr>
                </a:solidFill>
                <a:latin typeface="&amp;quot"/>
              </a:rPr>
              <a:t>cloud service</a:t>
            </a:r>
            <a:r>
              <a:rPr lang="en-US" sz="2400" i="1" dirty="0">
                <a:solidFill>
                  <a:schemeClr val="tx1">
                    <a:lumMod val="85000"/>
                  </a:schemeClr>
                </a:solidFill>
                <a:latin typeface="Segoe UI" panose="020B0502040204020203" pitchFamily="34" charset="0"/>
              </a:rPr>
              <a:t> – that just means </a:t>
            </a:r>
            <a:r>
              <a:rPr lang="en-US" sz="2400" i="1" dirty="0" err="1">
                <a:solidFill>
                  <a:schemeClr val="tx1">
                    <a:lumMod val="85000"/>
                  </a:schemeClr>
                </a:solidFill>
                <a:latin typeface="Segoe UI" panose="020B0502040204020203" pitchFamily="34" charset="0"/>
              </a:rPr>
              <a:t>adafruit</a:t>
            </a:r>
            <a:r>
              <a:rPr lang="en-US" sz="2400" i="1" dirty="0">
                <a:solidFill>
                  <a:schemeClr val="tx1">
                    <a:lumMod val="85000"/>
                  </a:schemeClr>
                </a:solidFill>
                <a:latin typeface="Segoe UI" panose="020B0502040204020203" pitchFamily="34" charset="0"/>
              </a:rPr>
              <a:t> run it for you and you don’t have to manage it.</a:t>
            </a:r>
          </a:p>
          <a:p>
            <a:pPr marL="457200" indent="-457200">
              <a:buFont typeface="Arial" panose="020B0604020202020204" pitchFamily="34" charset="0"/>
              <a:buChar char="•"/>
            </a:pPr>
            <a:r>
              <a:rPr lang="en-US" sz="2400" i="1" dirty="0">
                <a:solidFill>
                  <a:schemeClr val="tx1">
                    <a:lumMod val="85000"/>
                  </a:schemeClr>
                </a:solidFill>
                <a:latin typeface="Segoe UI" panose="020B0502040204020203" pitchFamily="34" charset="0"/>
              </a:rPr>
              <a:t>Adafruit IO is a system that makes data useful</a:t>
            </a:r>
            <a:r>
              <a:rPr lang="en-US" sz="2400" i="1" dirty="0">
                <a:solidFill>
                  <a:srgbClr val="111111"/>
                </a:solidFill>
                <a:latin typeface="Segoe UI" panose="020B0502040204020203" pitchFamily="34" charset="0"/>
              </a:rPr>
              <a:t>. </a:t>
            </a:r>
            <a:endParaRPr lang="en-IN" sz="2400" i="1" dirty="0"/>
          </a:p>
        </p:txBody>
      </p:sp>
      <p:pic>
        <p:nvPicPr>
          <p:cNvPr id="4" name="Picture 3">
            <a:extLst>
              <a:ext uri="{FF2B5EF4-FFF2-40B4-BE49-F238E27FC236}">
                <a16:creationId xmlns:a16="http://schemas.microsoft.com/office/drawing/2014/main" id="{47DC857A-2FAA-43CE-B719-B400AACD750F}"/>
              </a:ext>
            </a:extLst>
          </p:cNvPr>
          <p:cNvPicPr>
            <a:picLocks noChangeAspect="1"/>
          </p:cNvPicPr>
          <p:nvPr/>
        </p:nvPicPr>
        <p:blipFill>
          <a:blip r:embed="rId2"/>
          <a:stretch>
            <a:fillRect/>
          </a:stretch>
        </p:blipFill>
        <p:spPr>
          <a:xfrm>
            <a:off x="7416334" y="1085834"/>
            <a:ext cx="4101295" cy="2460778"/>
          </a:xfrm>
          <a:prstGeom prst="rect">
            <a:avLst/>
          </a:prstGeom>
          <a:ln>
            <a:noFill/>
          </a:ln>
          <a:effectLst>
            <a:softEdge rad="112500"/>
          </a:effectLst>
        </p:spPr>
      </p:pic>
      <p:sp>
        <p:nvSpPr>
          <p:cNvPr id="5" name="TextBox 4">
            <a:extLst>
              <a:ext uri="{FF2B5EF4-FFF2-40B4-BE49-F238E27FC236}">
                <a16:creationId xmlns:a16="http://schemas.microsoft.com/office/drawing/2014/main" id="{A94A6C40-AFF7-4CCE-A5F6-69CE66118D7A}"/>
              </a:ext>
            </a:extLst>
          </p:cNvPr>
          <p:cNvSpPr txBox="1"/>
          <p:nvPr/>
        </p:nvSpPr>
        <p:spPr>
          <a:xfrm>
            <a:off x="4930814" y="4097437"/>
            <a:ext cx="6724892" cy="1754326"/>
          </a:xfrm>
          <a:prstGeom prst="rect">
            <a:avLst/>
          </a:prstGeom>
          <a:noFill/>
        </p:spPr>
        <p:txBody>
          <a:bodyPr wrap="square" rtlCol="0">
            <a:spAutoFit/>
          </a:bodyPr>
          <a:lstStyle/>
          <a:p>
            <a:pPr algn="r"/>
            <a:r>
              <a:rPr lang="en-US" sz="3600" dirty="0">
                <a:solidFill>
                  <a:srgbClr val="FFFF00"/>
                </a:solidFill>
                <a:latin typeface="Algerian" panose="04020705040A02060702" pitchFamily="82" charset="0"/>
              </a:rPr>
              <a:t>-:ESP32</a:t>
            </a:r>
          </a:p>
          <a:p>
            <a:r>
              <a:rPr lang="en-US" sz="2400" i="1" dirty="0">
                <a:solidFill>
                  <a:schemeClr val="tx1">
                    <a:lumMod val="85000"/>
                  </a:schemeClr>
                </a:solidFill>
              </a:rPr>
              <a:t>Is a series of low-cost, low-power system on a chip microcontrollers with integrated Wi-Fi and dual-mode Bluetooth. </a:t>
            </a:r>
            <a:endParaRPr lang="en-IN" sz="2400" i="1" dirty="0">
              <a:solidFill>
                <a:schemeClr val="tx1">
                  <a:lumMod val="85000"/>
                </a:schemeClr>
              </a:solidFill>
            </a:endParaRPr>
          </a:p>
        </p:txBody>
      </p:sp>
      <p:pic>
        <p:nvPicPr>
          <p:cNvPr id="7" name="Picture 6">
            <a:extLst>
              <a:ext uri="{FF2B5EF4-FFF2-40B4-BE49-F238E27FC236}">
                <a16:creationId xmlns:a16="http://schemas.microsoft.com/office/drawing/2014/main" id="{74D08D2D-52CB-458B-B49A-49608A008C15}"/>
              </a:ext>
            </a:extLst>
          </p:cNvPr>
          <p:cNvPicPr>
            <a:picLocks noChangeAspect="1"/>
          </p:cNvPicPr>
          <p:nvPr/>
        </p:nvPicPr>
        <p:blipFill>
          <a:blip r:embed="rId3"/>
          <a:stretch>
            <a:fillRect/>
          </a:stretch>
        </p:blipFill>
        <p:spPr>
          <a:xfrm rot="21418735">
            <a:off x="1116545" y="3639392"/>
            <a:ext cx="3591248" cy="2670415"/>
          </a:xfrm>
          <a:prstGeom prst="rect">
            <a:avLst/>
          </a:prstGeom>
          <a:ln>
            <a:noFill/>
          </a:ln>
          <a:effectLst>
            <a:softEdge rad="112500"/>
          </a:effectLst>
        </p:spPr>
      </p:pic>
    </p:spTree>
    <p:extLst>
      <p:ext uri="{BB962C8B-B14F-4D97-AF65-F5344CB8AC3E}">
        <p14:creationId xmlns:p14="http://schemas.microsoft.com/office/powerpoint/2010/main" val="1319515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B4FC03-7936-444B-86BD-755BE1CBED26}"/>
              </a:ext>
            </a:extLst>
          </p:cNvPr>
          <p:cNvSpPr txBox="1"/>
          <p:nvPr/>
        </p:nvSpPr>
        <p:spPr>
          <a:xfrm>
            <a:off x="474562" y="1982450"/>
            <a:ext cx="11424213" cy="1446550"/>
          </a:xfrm>
          <a:prstGeom prst="rect">
            <a:avLst/>
          </a:prstGeom>
          <a:noFill/>
        </p:spPr>
        <p:txBody>
          <a:bodyPr wrap="square" rtlCol="0">
            <a:spAutoFit/>
          </a:bodyPr>
          <a:lstStyle/>
          <a:p>
            <a:r>
              <a:rPr lang="en-IN" sz="4400" b="1" dirty="0">
                <a:latin typeface="Ink Free" panose="03080402000500000000" pitchFamily="66" charset="0"/>
              </a:rPr>
              <a:t>SO BASICALLY, OUR PROJECT USE VOICE  TECHNOLOGY...</a:t>
            </a:r>
          </a:p>
        </p:txBody>
      </p:sp>
      <p:sp>
        <p:nvSpPr>
          <p:cNvPr id="3" name="TextBox 2">
            <a:extLst>
              <a:ext uri="{FF2B5EF4-FFF2-40B4-BE49-F238E27FC236}">
                <a16:creationId xmlns:a16="http://schemas.microsoft.com/office/drawing/2014/main" id="{26B8FB96-E12A-4A18-B6DF-EA8936574E4E}"/>
              </a:ext>
            </a:extLst>
          </p:cNvPr>
          <p:cNvSpPr txBox="1"/>
          <p:nvPr/>
        </p:nvSpPr>
        <p:spPr>
          <a:xfrm>
            <a:off x="4768770" y="5833641"/>
            <a:ext cx="4710896" cy="461665"/>
          </a:xfrm>
          <a:prstGeom prst="rect">
            <a:avLst/>
          </a:prstGeom>
          <a:noFill/>
        </p:spPr>
        <p:txBody>
          <a:bodyPr wrap="square" rtlCol="0">
            <a:spAutoFit/>
          </a:bodyPr>
          <a:lstStyle/>
          <a:p>
            <a:r>
              <a:rPr lang="en-IN" sz="2400" i="1" dirty="0">
                <a:latin typeface="Agency FB" panose="020B0503020202020204" pitchFamily="34" charset="0"/>
              </a:rPr>
              <a:t>BUT WHAT IS A VOICE SEARCH</a:t>
            </a:r>
            <a:r>
              <a:rPr lang="en-IN" i="1" dirty="0">
                <a:latin typeface="Agency FB" panose="020B0503020202020204" pitchFamily="34" charset="0"/>
              </a:rPr>
              <a:t>??</a:t>
            </a:r>
          </a:p>
        </p:txBody>
      </p:sp>
      <p:pic>
        <p:nvPicPr>
          <p:cNvPr id="8" name="Picture 7">
            <a:extLst>
              <a:ext uri="{FF2B5EF4-FFF2-40B4-BE49-F238E27FC236}">
                <a16:creationId xmlns:a16="http://schemas.microsoft.com/office/drawing/2014/main" id="{4AFF33A0-3E56-4836-B007-FA90683FE34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08202" y="3009418"/>
            <a:ext cx="5069711" cy="3708525"/>
          </a:xfrm>
          <a:prstGeom prst="rect">
            <a:avLst/>
          </a:prstGeom>
        </p:spPr>
      </p:pic>
    </p:spTree>
    <p:extLst>
      <p:ext uri="{BB962C8B-B14F-4D97-AF65-F5344CB8AC3E}">
        <p14:creationId xmlns:p14="http://schemas.microsoft.com/office/powerpoint/2010/main" val="3252096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571DC-F896-4313-B17A-54B86E69F2D3}"/>
              </a:ext>
            </a:extLst>
          </p:cNvPr>
          <p:cNvSpPr txBox="1"/>
          <p:nvPr/>
        </p:nvSpPr>
        <p:spPr>
          <a:xfrm>
            <a:off x="933616" y="823938"/>
            <a:ext cx="8557624" cy="830997"/>
          </a:xfrm>
          <a:prstGeom prst="rect">
            <a:avLst/>
          </a:prstGeom>
          <a:noFill/>
        </p:spPr>
        <p:txBody>
          <a:bodyPr wrap="square" rtlCol="0">
            <a:spAutoFit/>
          </a:bodyPr>
          <a:lstStyle/>
          <a:p>
            <a:r>
              <a:rPr lang="en-IN" sz="4800" b="1" u="sng" dirty="0">
                <a:solidFill>
                  <a:schemeClr val="bg1"/>
                </a:solidFill>
                <a:latin typeface="Chiller" panose="04020404031007020602" pitchFamily="82" charset="0"/>
              </a:rPr>
              <a:t>WHAT IS VOICE ACTION??</a:t>
            </a:r>
          </a:p>
        </p:txBody>
      </p:sp>
      <p:sp>
        <p:nvSpPr>
          <p:cNvPr id="3" name="TextBox 2">
            <a:extLst>
              <a:ext uri="{FF2B5EF4-FFF2-40B4-BE49-F238E27FC236}">
                <a16:creationId xmlns:a16="http://schemas.microsoft.com/office/drawing/2014/main" id="{9583C115-6273-4F42-A5CD-69D624B725F0}"/>
              </a:ext>
            </a:extLst>
          </p:cNvPr>
          <p:cNvSpPr txBox="1"/>
          <p:nvPr/>
        </p:nvSpPr>
        <p:spPr>
          <a:xfrm>
            <a:off x="539328" y="2476073"/>
            <a:ext cx="7153154" cy="3600986"/>
          </a:xfrm>
          <a:prstGeom prst="rect">
            <a:avLst/>
          </a:prstGeom>
          <a:noFill/>
        </p:spPr>
        <p:txBody>
          <a:bodyPr wrap="square" rtlCol="0">
            <a:spAutoFit/>
          </a:bodyPr>
          <a:lstStyle/>
          <a:p>
            <a:pPr marL="285750" indent="-285750" fontAlgn="base">
              <a:buFont typeface="Wingdings" panose="05000000000000000000" pitchFamily="2" charset="2"/>
              <a:buChar char="q"/>
            </a:pPr>
            <a:r>
              <a:rPr lang="en-US" sz="2400" dirty="0"/>
              <a:t>Google Voice Actions let users quickly complete tasks in your app using voice commands.</a:t>
            </a:r>
          </a:p>
          <a:p>
            <a:pPr marL="285750" indent="-285750" fontAlgn="base">
              <a:buFont typeface="Wingdings" panose="05000000000000000000" pitchFamily="2" charset="2"/>
              <a:buChar char="q"/>
            </a:pPr>
            <a:endParaRPr lang="en-US" sz="2400" dirty="0"/>
          </a:p>
          <a:p>
            <a:pPr marL="285750" indent="-285750" fontAlgn="base">
              <a:buFont typeface="Wingdings" panose="05000000000000000000" pitchFamily="2" charset="2"/>
              <a:buChar char="q"/>
            </a:pPr>
            <a:endParaRPr lang="en-US" sz="2400" dirty="0"/>
          </a:p>
          <a:p>
            <a:pPr marL="285750" indent="-285750" fontAlgn="base">
              <a:buFont typeface="Wingdings" panose="05000000000000000000" pitchFamily="2" charset="2"/>
              <a:buChar char="q"/>
            </a:pPr>
            <a:r>
              <a:rPr lang="en-US" dirty="0"/>
              <a:t> </a:t>
            </a:r>
            <a:r>
              <a:rPr lang="en-US" sz="2400" dirty="0"/>
              <a:t>VOICE ACTION makes spoken human interaction with computers possible, using </a:t>
            </a:r>
            <a:r>
              <a:rPr lang="en-US" sz="2400" dirty="0">
                <a:hlinkClick r:id="rId2" tooltip="Speech recognition"/>
              </a:rPr>
              <a:t>speech recognition</a:t>
            </a:r>
            <a:r>
              <a:rPr lang="en-US" sz="2400" dirty="0"/>
              <a:t> to understand spoken commands and </a:t>
            </a:r>
            <a:r>
              <a:rPr lang="en-US" sz="2400" dirty="0">
                <a:hlinkClick r:id="rId3" tooltip="Question answering"/>
              </a:rPr>
              <a:t>answer questions</a:t>
            </a:r>
            <a:r>
              <a:rPr lang="en-US" sz="2400" dirty="0"/>
              <a:t>, and typically </a:t>
            </a:r>
            <a:r>
              <a:rPr lang="en-US" sz="2400" dirty="0">
                <a:hlinkClick r:id="rId4" tooltip="Text to speech"/>
              </a:rPr>
              <a:t>text to </a:t>
            </a:r>
            <a:r>
              <a:rPr lang="en-US" sz="2400" dirty="0"/>
              <a:t>.</a:t>
            </a:r>
          </a:p>
          <a:p>
            <a:pPr fontAlgn="base"/>
            <a:endParaRPr lang="en-US" dirty="0"/>
          </a:p>
          <a:p>
            <a:pPr fontAlgn="base"/>
            <a:endParaRPr lang="en-US" dirty="0"/>
          </a:p>
        </p:txBody>
      </p:sp>
      <p:pic>
        <p:nvPicPr>
          <p:cNvPr id="5" name="Picture 4">
            <a:extLst>
              <a:ext uri="{FF2B5EF4-FFF2-40B4-BE49-F238E27FC236}">
                <a16:creationId xmlns:a16="http://schemas.microsoft.com/office/drawing/2014/main" id="{A2CECB2B-3628-4069-BF71-28A9DFF9D2BD}"/>
              </a:ext>
            </a:extLst>
          </p:cNvPr>
          <p:cNvPicPr>
            <a:picLocks noChangeAspect="1"/>
          </p:cNvPicPr>
          <p:nvPr/>
        </p:nvPicPr>
        <p:blipFill>
          <a:blip r:embed="rId5"/>
          <a:stretch>
            <a:fillRect/>
          </a:stretch>
        </p:blipFill>
        <p:spPr>
          <a:xfrm>
            <a:off x="7649123" y="1447871"/>
            <a:ext cx="3684233" cy="4500979"/>
          </a:xfrm>
          <a:prstGeom prst="rect">
            <a:avLst/>
          </a:prstGeom>
          <a:ln>
            <a:noFill/>
          </a:ln>
          <a:effectLst>
            <a:softEdge rad="112500"/>
          </a:effectLst>
        </p:spPr>
      </p:pic>
    </p:spTree>
    <p:extLst>
      <p:ext uri="{BB962C8B-B14F-4D97-AF65-F5344CB8AC3E}">
        <p14:creationId xmlns:p14="http://schemas.microsoft.com/office/powerpoint/2010/main" val="3817437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1F535-55A0-4616-A330-87D43F0E271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322206" cy="6858000"/>
          </a:xfrm>
          <a:prstGeom prst="rect">
            <a:avLst/>
          </a:prstGeom>
        </p:spPr>
      </p:pic>
      <p:sp>
        <p:nvSpPr>
          <p:cNvPr id="7" name="TextBox 6">
            <a:extLst>
              <a:ext uri="{FF2B5EF4-FFF2-40B4-BE49-F238E27FC236}">
                <a16:creationId xmlns:a16="http://schemas.microsoft.com/office/drawing/2014/main" id="{8FA5FEA6-A7A9-4E91-A2A5-9BA73D831705}"/>
              </a:ext>
            </a:extLst>
          </p:cNvPr>
          <p:cNvSpPr txBox="1"/>
          <p:nvPr/>
        </p:nvSpPr>
        <p:spPr>
          <a:xfrm>
            <a:off x="648182" y="2777924"/>
            <a:ext cx="11343190" cy="3046988"/>
          </a:xfrm>
          <a:prstGeom prst="rect">
            <a:avLst/>
          </a:prstGeom>
          <a:noFill/>
        </p:spPr>
        <p:txBody>
          <a:bodyPr wrap="square" rtlCol="0">
            <a:spAutoFit/>
          </a:bodyPr>
          <a:lstStyle/>
          <a:p>
            <a:r>
              <a:rPr lang="en-IN" sz="9600" b="1" dirty="0">
                <a:effectLst>
                  <a:outerShdw blurRad="38100" dist="38100" dir="2700000" algn="tl">
                    <a:srgbClr val="000000">
                      <a:alpha val="43137"/>
                    </a:srgbClr>
                  </a:outerShdw>
                </a:effectLst>
                <a:latin typeface="Algerian" panose="04020705040A02060702" pitchFamily="82" charset="0"/>
              </a:rPr>
              <a:t>--:Source _CODE :--</a:t>
            </a:r>
          </a:p>
          <a:p>
            <a:endParaRPr lang="en-IN" sz="9600" dirty="0"/>
          </a:p>
        </p:txBody>
      </p:sp>
    </p:spTree>
    <p:extLst>
      <p:ext uri="{BB962C8B-B14F-4D97-AF65-F5344CB8AC3E}">
        <p14:creationId xmlns:p14="http://schemas.microsoft.com/office/powerpoint/2010/main" val="23734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9047E0-A11C-4570-B48B-03C2A2DFFA05}"/>
              </a:ext>
            </a:extLst>
          </p:cNvPr>
          <p:cNvSpPr>
            <a:spLocks noGrp="1"/>
          </p:cNvSpPr>
          <p:nvPr>
            <p:ph type="body" idx="1"/>
          </p:nvPr>
        </p:nvSpPr>
        <p:spPr>
          <a:xfrm>
            <a:off x="1198940" y="376192"/>
            <a:ext cx="4678078" cy="6365288"/>
          </a:xfrm>
        </p:spPr>
        <p:txBody>
          <a:bodyPr>
            <a:normAutofit fontScale="62500" lnSpcReduction="20000"/>
          </a:bodyPr>
          <a:lstStyle/>
          <a:p>
            <a:r>
              <a:rPr lang="en-IN" b="1" dirty="0">
                <a:solidFill>
                  <a:schemeClr val="accent6"/>
                </a:solidFill>
                <a:latin typeface="Open Sans"/>
              </a:rPr>
              <a:t>#include &lt;</a:t>
            </a:r>
            <a:r>
              <a:rPr lang="en-IN" b="1" dirty="0" err="1">
                <a:solidFill>
                  <a:schemeClr val="accent6"/>
                </a:solidFill>
                <a:latin typeface="Open Sans"/>
              </a:rPr>
              <a:t>WiFi.h</a:t>
            </a:r>
            <a:r>
              <a:rPr lang="en-IN" b="1" dirty="0">
                <a:solidFill>
                  <a:schemeClr val="accent6"/>
                </a:solidFill>
                <a:latin typeface="Open Sans"/>
              </a:rPr>
              <a:t>&gt;</a:t>
            </a:r>
          </a:p>
          <a:p>
            <a:r>
              <a:rPr lang="en-IN" b="1" dirty="0">
                <a:solidFill>
                  <a:schemeClr val="accent6"/>
                </a:solidFill>
                <a:latin typeface="Open Sans"/>
              </a:rPr>
              <a:t>#include "</a:t>
            </a:r>
            <a:r>
              <a:rPr lang="en-IN" b="1" dirty="0" err="1">
                <a:solidFill>
                  <a:schemeClr val="accent6"/>
                </a:solidFill>
                <a:latin typeface="Open Sans"/>
              </a:rPr>
              <a:t>Adafruit_MQTT.h</a:t>
            </a:r>
            <a:r>
              <a:rPr lang="en-IN" b="1" dirty="0">
                <a:solidFill>
                  <a:schemeClr val="accent6"/>
                </a:solidFill>
                <a:latin typeface="Open Sans"/>
              </a:rPr>
              <a:t>"</a:t>
            </a:r>
          </a:p>
          <a:p>
            <a:r>
              <a:rPr lang="en-IN" b="1" dirty="0">
                <a:solidFill>
                  <a:schemeClr val="accent6"/>
                </a:solidFill>
                <a:latin typeface="Open Sans"/>
              </a:rPr>
              <a:t>#include "</a:t>
            </a:r>
            <a:r>
              <a:rPr lang="en-IN" b="1" dirty="0" err="1">
                <a:solidFill>
                  <a:schemeClr val="accent6"/>
                </a:solidFill>
                <a:latin typeface="Open Sans"/>
              </a:rPr>
              <a:t>Adafruit_MQTT_Client.h</a:t>
            </a:r>
            <a:r>
              <a:rPr lang="en-IN" b="1" dirty="0">
                <a:solidFill>
                  <a:schemeClr val="accent6"/>
                </a:solidFill>
                <a:latin typeface="Open Sans"/>
              </a:rPr>
              <a:t>"</a:t>
            </a:r>
          </a:p>
          <a:p>
            <a:r>
              <a:rPr lang="en-IN" b="1" dirty="0">
                <a:solidFill>
                  <a:schemeClr val="accent6"/>
                </a:solidFill>
                <a:latin typeface="Open Sans"/>
              </a:rPr>
              <a:t>#define WLAN_SSID       "Ashish"</a:t>
            </a:r>
          </a:p>
          <a:p>
            <a:r>
              <a:rPr lang="en-IN" b="1" dirty="0">
                <a:solidFill>
                  <a:schemeClr val="accent6"/>
                </a:solidFill>
                <a:latin typeface="Open Sans"/>
              </a:rPr>
              <a:t>#define WLAN_PASS       "12345678"</a:t>
            </a:r>
          </a:p>
          <a:p>
            <a:r>
              <a:rPr lang="en-IN" b="1" dirty="0">
                <a:solidFill>
                  <a:schemeClr val="accent6"/>
                </a:solidFill>
                <a:latin typeface="Open Sans"/>
              </a:rPr>
              <a:t>#define AIO_SERVER      "io.adafruit.com"</a:t>
            </a:r>
          </a:p>
          <a:p>
            <a:r>
              <a:rPr lang="en-IN" b="1" dirty="0">
                <a:solidFill>
                  <a:schemeClr val="accent6"/>
                </a:solidFill>
                <a:latin typeface="Open Sans"/>
              </a:rPr>
              <a:t>#define AIO_SERVERPORT  1883                  </a:t>
            </a:r>
          </a:p>
          <a:p>
            <a:r>
              <a:rPr lang="en-IN" b="1" dirty="0">
                <a:solidFill>
                  <a:schemeClr val="accent6"/>
                </a:solidFill>
                <a:latin typeface="Open Sans"/>
              </a:rPr>
              <a:t>#define AIO_USERNAME    "khandelwalashish129"</a:t>
            </a:r>
          </a:p>
          <a:p>
            <a:r>
              <a:rPr lang="en-IN" b="1" dirty="0">
                <a:solidFill>
                  <a:schemeClr val="accent6"/>
                </a:solidFill>
                <a:latin typeface="Open Sans"/>
              </a:rPr>
              <a:t>#define AIO_KEY         "350c30c9c8864eabb26458c547XXXXXX"</a:t>
            </a:r>
          </a:p>
          <a:p>
            <a:r>
              <a:rPr lang="en-IN" b="1" dirty="0">
                <a:solidFill>
                  <a:schemeClr val="accent6"/>
                </a:solidFill>
                <a:latin typeface="Open Sans"/>
              </a:rPr>
              <a:t>int output=2;</a:t>
            </a:r>
          </a:p>
          <a:p>
            <a:r>
              <a:rPr lang="en-IN" b="1" dirty="0" err="1">
                <a:solidFill>
                  <a:schemeClr val="accent6"/>
                </a:solidFill>
                <a:latin typeface="Open Sans"/>
              </a:rPr>
              <a:t>WiFiClient</a:t>
            </a:r>
            <a:r>
              <a:rPr lang="en-IN" b="1" dirty="0">
                <a:solidFill>
                  <a:schemeClr val="accent6"/>
                </a:solidFill>
                <a:latin typeface="Open Sans"/>
              </a:rPr>
              <a:t> client;     // Create an ESP8266 </a:t>
            </a:r>
            <a:r>
              <a:rPr lang="en-IN" b="1" dirty="0" err="1">
                <a:solidFill>
                  <a:schemeClr val="accent6"/>
                </a:solidFill>
                <a:latin typeface="Open Sans"/>
              </a:rPr>
              <a:t>WiFiClient</a:t>
            </a:r>
            <a:r>
              <a:rPr lang="en-IN" b="1" dirty="0">
                <a:solidFill>
                  <a:schemeClr val="accent6"/>
                </a:solidFill>
                <a:latin typeface="Open Sans"/>
              </a:rPr>
              <a:t> class to connect to the MQTT server.</a:t>
            </a:r>
          </a:p>
          <a:p>
            <a:r>
              <a:rPr lang="en-IN" b="1" dirty="0" err="1">
                <a:solidFill>
                  <a:schemeClr val="accent6"/>
                </a:solidFill>
                <a:latin typeface="Open Sans"/>
              </a:rPr>
              <a:t>Adafruit_MQTT_Client</a:t>
            </a:r>
            <a:r>
              <a:rPr lang="en-IN" b="1" dirty="0">
                <a:solidFill>
                  <a:schemeClr val="accent6"/>
                </a:solidFill>
                <a:latin typeface="Open Sans"/>
              </a:rPr>
              <a:t> </a:t>
            </a:r>
            <a:r>
              <a:rPr lang="en-IN" b="1" dirty="0" err="1">
                <a:solidFill>
                  <a:schemeClr val="accent6"/>
                </a:solidFill>
                <a:latin typeface="Open Sans"/>
              </a:rPr>
              <a:t>mqtt</a:t>
            </a:r>
            <a:r>
              <a:rPr lang="en-IN" b="1" dirty="0">
                <a:solidFill>
                  <a:schemeClr val="accent6"/>
                </a:solidFill>
                <a:latin typeface="Open Sans"/>
              </a:rPr>
              <a:t>(&amp;client, AIO_SERVER, AIO_SERVERPORT, AIO_USERNAME, AIO_KEY);        // Setup the MQTT client class by passing in the </a:t>
            </a:r>
            <a:r>
              <a:rPr lang="en-IN" b="1" dirty="0" err="1">
                <a:solidFill>
                  <a:schemeClr val="accent6"/>
                </a:solidFill>
                <a:latin typeface="Open Sans"/>
              </a:rPr>
              <a:t>WiFi</a:t>
            </a:r>
            <a:r>
              <a:rPr lang="en-IN" b="1" dirty="0">
                <a:solidFill>
                  <a:schemeClr val="accent6"/>
                </a:solidFill>
                <a:latin typeface="Open Sans"/>
              </a:rPr>
              <a:t> client and MQTT server and login details.</a:t>
            </a:r>
          </a:p>
          <a:p>
            <a:r>
              <a:rPr lang="en-IN" b="1" dirty="0" err="1">
                <a:solidFill>
                  <a:schemeClr val="accent6"/>
                </a:solidFill>
                <a:latin typeface="Open Sans"/>
              </a:rPr>
              <a:t>Adafruit_MQTT_Subscribe</a:t>
            </a:r>
            <a:r>
              <a:rPr lang="en-IN" b="1" dirty="0">
                <a:solidFill>
                  <a:schemeClr val="accent6"/>
                </a:solidFill>
                <a:latin typeface="Open Sans"/>
              </a:rPr>
              <a:t> </a:t>
            </a:r>
            <a:r>
              <a:rPr lang="en-IN" b="1" dirty="0" err="1">
                <a:solidFill>
                  <a:schemeClr val="accent6"/>
                </a:solidFill>
                <a:latin typeface="Open Sans"/>
              </a:rPr>
              <a:t>LED_Control</a:t>
            </a:r>
            <a:r>
              <a:rPr lang="en-IN" b="1" dirty="0">
                <a:solidFill>
                  <a:schemeClr val="accent6"/>
                </a:solidFill>
                <a:latin typeface="Open Sans"/>
              </a:rPr>
              <a:t> = </a:t>
            </a:r>
            <a:r>
              <a:rPr lang="en-IN" b="1" dirty="0" err="1">
                <a:solidFill>
                  <a:schemeClr val="accent6"/>
                </a:solidFill>
                <a:latin typeface="Open Sans"/>
              </a:rPr>
              <a:t>Adafruit_MQTT_Subscribe</a:t>
            </a:r>
            <a:r>
              <a:rPr lang="en-IN" b="1" dirty="0">
                <a:solidFill>
                  <a:schemeClr val="accent6"/>
                </a:solidFill>
                <a:latin typeface="Open Sans"/>
              </a:rPr>
              <a:t>(&amp;</a:t>
            </a:r>
            <a:r>
              <a:rPr lang="en-IN" b="1" dirty="0" err="1">
                <a:solidFill>
                  <a:schemeClr val="accent6"/>
                </a:solidFill>
                <a:latin typeface="Open Sans"/>
              </a:rPr>
              <a:t>mqtt</a:t>
            </a:r>
            <a:r>
              <a:rPr lang="en-IN" b="1" dirty="0">
                <a:solidFill>
                  <a:schemeClr val="accent6"/>
                </a:solidFill>
                <a:latin typeface="Open Sans"/>
              </a:rPr>
              <a:t>, AIO_USERNAME "/feeds/</a:t>
            </a:r>
            <a:r>
              <a:rPr lang="en-IN" b="1" dirty="0" err="1">
                <a:solidFill>
                  <a:schemeClr val="accent6"/>
                </a:solidFill>
                <a:latin typeface="Open Sans"/>
              </a:rPr>
              <a:t>LED_Control</a:t>
            </a:r>
            <a:r>
              <a:rPr lang="en-IN" b="1" dirty="0">
                <a:solidFill>
                  <a:schemeClr val="accent6"/>
                </a:solidFill>
                <a:latin typeface="Open Sans"/>
              </a:rPr>
              <a:t>");</a:t>
            </a:r>
          </a:p>
          <a:p>
            <a:endParaRPr lang="en-IN" dirty="0"/>
          </a:p>
        </p:txBody>
      </p:sp>
      <p:sp>
        <p:nvSpPr>
          <p:cNvPr id="8" name="Text Placeholder 7">
            <a:extLst>
              <a:ext uri="{FF2B5EF4-FFF2-40B4-BE49-F238E27FC236}">
                <a16:creationId xmlns:a16="http://schemas.microsoft.com/office/drawing/2014/main" id="{F1FDD849-EE0E-434B-ACF2-51478BEDE0F4}"/>
              </a:ext>
            </a:extLst>
          </p:cNvPr>
          <p:cNvSpPr>
            <a:spLocks noGrp="1"/>
          </p:cNvSpPr>
          <p:nvPr>
            <p:ph type="body" sz="quarter" idx="3"/>
          </p:nvPr>
        </p:nvSpPr>
        <p:spPr>
          <a:xfrm>
            <a:off x="6844683" y="233039"/>
            <a:ext cx="6205492" cy="6624961"/>
          </a:xfrm>
        </p:spPr>
        <p:txBody>
          <a:bodyPr>
            <a:normAutofit fontScale="70000" lnSpcReduction="20000"/>
          </a:bodyPr>
          <a:lstStyle/>
          <a:p>
            <a:r>
              <a:rPr lang="en-IN" b="1" dirty="0">
                <a:solidFill>
                  <a:schemeClr val="accent6"/>
                </a:solidFill>
                <a:latin typeface="Open Sans"/>
              </a:rPr>
              <a:t>void </a:t>
            </a:r>
            <a:r>
              <a:rPr lang="en-IN" b="1" dirty="0" err="1">
                <a:solidFill>
                  <a:schemeClr val="accent6"/>
                </a:solidFill>
                <a:latin typeface="Open Sans"/>
              </a:rPr>
              <a:t>MQTT_connect</a:t>
            </a:r>
            <a:r>
              <a:rPr lang="en-IN" b="1" dirty="0">
                <a:solidFill>
                  <a:schemeClr val="accent6"/>
                </a:solidFill>
                <a:latin typeface="Open Sans"/>
              </a:rPr>
              <a:t>();</a:t>
            </a:r>
          </a:p>
          <a:p>
            <a:r>
              <a:rPr lang="en-IN" b="1" dirty="0">
                <a:solidFill>
                  <a:schemeClr val="accent6"/>
                </a:solidFill>
                <a:latin typeface="Open Sans"/>
              </a:rPr>
              <a:t>void setup() {</a:t>
            </a:r>
          </a:p>
          <a:p>
            <a:r>
              <a:rPr lang="en-IN" b="1" dirty="0">
                <a:solidFill>
                  <a:schemeClr val="accent6"/>
                </a:solidFill>
                <a:latin typeface="Open Sans"/>
              </a:rPr>
              <a:t>  </a:t>
            </a:r>
            <a:r>
              <a:rPr lang="en-IN" b="1" dirty="0" err="1">
                <a:solidFill>
                  <a:schemeClr val="accent6"/>
                </a:solidFill>
                <a:latin typeface="Open Sans"/>
              </a:rPr>
              <a:t>Serial.begin</a:t>
            </a:r>
            <a:r>
              <a:rPr lang="en-IN" b="1" dirty="0">
                <a:solidFill>
                  <a:schemeClr val="accent6"/>
                </a:solidFill>
                <a:latin typeface="Open Sans"/>
              </a:rPr>
              <a:t>(115200);</a:t>
            </a:r>
          </a:p>
          <a:p>
            <a:r>
              <a:rPr lang="en-IN" b="1" dirty="0">
                <a:solidFill>
                  <a:schemeClr val="accent6"/>
                </a:solidFill>
                <a:latin typeface="Open Sans"/>
              </a:rPr>
              <a:t>  delay(10);</a:t>
            </a:r>
          </a:p>
          <a:p>
            <a:r>
              <a:rPr lang="en-IN" b="1" dirty="0" err="1">
                <a:solidFill>
                  <a:schemeClr val="accent6"/>
                </a:solidFill>
                <a:latin typeface="Open Sans"/>
              </a:rPr>
              <a:t>pinMode</a:t>
            </a:r>
            <a:r>
              <a:rPr lang="en-IN" b="1" dirty="0">
                <a:solidFill>
                  <a:schemeClr val="accent6"/>
                </a:solidFill>
                <a:latin typeface="Open Sans"/>
              </a:rPr>
              <a:t>(2,OUTPUT);</a:t>
            </a:r>
          </a:p>
          <a:p>
            <a:r>
              <a:rPr lang="en-IN" b="1" dirty="0">
                <a:solidFill>
                  <a:schemeClr val="accent6"/>
                </a:solidFill>
                <a:latin typeface="Open Sans"/>
              </a:rPr>
              <a:t> // Connect to </a:t>
            </a:r>
            <a:r>
              <a:rPr lang="en-IN" b="1" dirty="0" err="1">
                <a:solidFill>
                  <a:schemeClr val="accent6"/>
                </a:solidFill>
                <a:latin typeface="Open Sans"/>
              </a:rPr>
              <a:t>WiFi</a:t>
            </a:r>
            <a:r>
              <a:rPr lang="en-IN" b="1" dirty="0">
                <a:solidFill>
                  <a:schemeClr val="accent6"/>
                </a:solidFill>
                <a:latin typeface="Open Sans"/>
              </a:rPr>
              <a:t> access point.</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a:t>
            </a:r>
          </a:p>
          <a:p>
            <a:r>
              <a:rPr lang="en-IN" b="1" dirty="0">
                <a:solidFill>
                  <a:schemeClr val="accent6"/>
                </a:solidFill>
                <a:latin typeface="Open Sans"/>
              </a:rPr>
              <a:t>  </a:t>
            </a:r>
            <a:r>
              <a:rPr lang="en-IN" b="1" dirty="0" err="1">
                <a:solidFill>
                  <a:schemeClr val="accent6"/>
                </a:solidFill>
                <a:latin typeface="Open Sans"/>
              </a:rPr>
              <a:t>Serial.print</a:t>
            </a:r>
            <a:r>
              <a:rPr lang="en-IN" b="1" dirty="0">
                <a:solidFill>
                  <a:schemeClr val="accent6"/>
                </a:solidFill>
                <a:latin typeface="Open Sans"/>
              </a:rPr>
              <a:t>("Connecting to ");</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(WLAN_SSID);</a:t>
            </a:r>
          </a:p>
          <a:p>
            <a:r>
              <a:rPr lang="en-IN" b="1" dirty="0">
                <a:solidFill>
                  <a:schemeClr val="accent6"/>
                </a:solidFill>
                <a:latin typeface="Open Sans"/>
              </a:rPr>
              <a:t> </a:t>
            </a:r>
          </a:p>
          <a:p>
            <a:r>
              <a:rPr lang="en-IN" b="1" dirty="0">
                <a:solidFill>
                  <a:schemeClr val="accent6"/>
                </a:solidFill>
                <a:latin typeface="Open Sans"/>
              </a:rPr>
              <a:t>  </a:t>
            </a:r>
            <a:r>
              <a:rPr lang="en-IN" b="1" dirty="0" err="1">
                <a:solidFill>
                  <a:schemeClr val="accent6"/>
                </a:solidFill>
                <a:latin typeface="Open Sans"/>
              </a:rPr>
              <a:t>WiFi.begin</a:t>
            </a:r>
            <a:r>
              <a:rPr lang="en-IN" b="1" dirty="0">
                <a:solidFill>
                  <a:schemeClr val="accent6"/>
                </a:solidFill>
                <a:latin typeface="Open Sans"/>
              </a:rPr>
              <a:t>(WLAN_SSID, WLAN_PASS);</a:t>
            </a:r>
          </a:p>
          <a:p>
            <a:r>
              <a:rPr lang="en-IN" b="1" dirty="0">
                <a:solidFill>
                  <a:schemeClr val="accent6"/>
                </a:solidFill>
                <a:latin typeface="Open Sans"/>
              </a:rPr>
              <a:t>  while (</a:t>
            </a:r>
            <a:r>
              <a:rPr lang="en-IN" b="1" dirty="0" err="1">
                <a:solidFill>
                  <a:schemeClr val="accent6"/>
                </a:solidFill>
                <a:latin typeface="Open Sans"/>
              </a:rPr>
              <a:t>WiFi.status</a:t>
            </a:r>
            <a:r>
              <a:rPr lang="en-IN" b="1" dirty="0">
                <a:solidFill>
                  <a:schemeClr val="accent6"/>
                </a:solidFill>
                <a:latin typeface="Open Sans"/>
              </a:rPr>
              <a:t>() != WL_CONNECTED) {</a:t>
            </a:r>
          </a:p>
          <a:p>
            <a:r>
              <a:rPr lang="en-IN" b="1" dirty="0">
                <a:solidFill>
                  <a:schemeClr val="accent6"/>
                </a:solidFill>
                <a:latin typeface="Open Sans"/>
              </a:rPr>
              <a:t>    delay(500);</a:t>
            </a:r>
          </a:p>
          <a:p>
            <a:r>
              <a:rPr lang="en-IN" b="1" dirty="0">
                <a:solidFill>
                  <a:schemeClr val="accent6"/>
                </a:solidFill>
                <a:latin typeface="Open Sans"/>
              </a:rPr>
              <a:t>    </a:t>
            </a:r>
            <a:r>
              <a:rPr lang="en-IN" b="1" dirty="0" err="1">
                <a:solidFill>
                  <a:schemeClr val="accent6"/>
                </a:solidFill>
                <a:latin typeface="Open Sans"/>
              </a:rPr>
              <a:t>Serial.print</a:t>
            </a:r>
            <a:r>
              <a:rPr lang="en-IN" b="1" dirty="0">
                <a:solidFill>
                  <a:schemeClr val="accent6"/>
                </a:solidFill>
                <a:latin typeface="Open Sans"/>
              </a:rPr>
              <a:t>(".");</a:t>
            </a:r>
          </a:p>
          <a:p>
            <a:r>
              <a:rPr lang="en-IN" b="1" dirty="0">
                <a:solidFill>
                  <a:schemeClr val="accent6"/>
                </a:solidFill>
                <a:latin typeface="Open Sans"/>
              </a:rPr>
              <a:t>  }</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a:t>
            </a:r>
            <a:r>
              <a:rPr lang="en-IN" b="1" dirty="0" err="1">
                <a:solidFill>
                  <a:schemeClr val="accent6"/>
                </a:solidFill>
                <a:latin typeface="Open Sans"/>
              </a:rPr>
              <a:t>WiFi</a:t>
            </a:r>
            <a:r>
              <a:rPr lang="en-IN" b="1" dirty="0">
                <a:solidFill>
                  <a:schemeClr val="accent6"/>
                </a:solidFill>
                <a:latin typeface="Open Sans"/>
              </a:rPr>
              <a:t> connected");</a:t>
            </a:r>
          </a:p>
          <a:p>
            <a:r>
              <a:rPr lang="en-IN" b="1" dirty="0">
                <a:solidFill>
                  <a:schemeClr val="accent6"/>
                </a:solidFill>
                <a:latin typeface="Open Sans"/>
              </a:rPr>
              <a:t>  </a:t>
            </a:r>
            <a:r>
              <a:rPr lang="en-IN" b="1" dirty="0" err="1">
                <a:solidFill>
                  <a:schemeClr val="accent6"/>
                </a:solidFill>
                <a:latin typeface="Open Sans"/>
              </a:rPr>
              <a:t>Serial.println</a:t>
            </a:r>
            <a:r>
              <a:rPr lang="en-IN" b="1" dirty="0">
                <a:solidFill>
                  <a:schemeClr val="accent6"/>
                </a:solidFill>
                <a:latin typeface="Open Sans"/>
              </a:rPr>
              <a:t>("IP address: "); </a:t>
            </a:r>
            <a:r>
              <a:rPr lang="en-IN" b="1" dirty="0" err="1">
                <a:solidFill>
                  <a:schemeClr val="accent6"/>
                </a:solidFill>
                <a:latin typeface="Open Sans"/>
              </a:rPr>
              <a:t>Serial.println</a:t>
            </a:r>
            <a:r>
              <a:rPr lang="en-IN" b="1" dirty="0">
                <a:solidFill>
                  <a:schemeClr val="accent6"/>
                </a:solidFill>
                <a:latin typeface="Open Sans"/>
              </a:rPr>
              <a:t>(</a:t>
            </a:r>
            <a:r>
              <a:rPr lang="en-IN" b="1" dirty="0" err="1">
                <a:solidFill>
                  <a:schemeClr val="accent6"/>
                </a:solidFill>
                <a:latin typeface="Open Sans"/>
              </a:rPr>
              <a:t>WiFi.localIP</a:t>
            </a:r>
            <a:r>
              <a:rPr lang="en-IN" b="1" dirty="0">
                <a:solidFill>
                  <a:schemeClr val="accent6"/>
                </a:solidFill>
                <a:latin typeface="Open Sans"/>
              </a:rPr>
              <a:t>());</a:t>
            </a:r>
          </a:p>
          <a:p>
            <a:r>
              <a:rPr lang="en-IN" b="1" dirty="0">
                <a:solidFill>
                  <a:schemeClr val="accent6"/>
                </a:solidFill>
                <a:latin typeface="Open Sans"/>
              </a:rPr>
              <a:t>  </a:t>
            </a:r>
            <a:r>
              <a:rPr lang="en-IN" b="1" dirty="0" err="1">
                <a:solidFill>
                  <a:schemeClr val="accent6"/>
                </a:solidFill>
                <a:latin typeface="Open Sans"/>
              </a:rPr>
              <a:t>mqtt.subscribe</a:t>
            </a:r>
            <a:r>
              <a:rPr lang="en-IN" b="1" dirty="0">
                <a:solidFill>
                  <a:schemeClr val="accent6"/>
                </a:solidFill>
                <a:latin typeface="Open Sans"/>
              </a:rPr>
              <a:t>(&amp;</a:t>
            </a:r>
            <a:r>
              <a:rPr lang="en-IN" b="1" dirty="0" err="1">
                <a:solidFill>
                  <a:schemeClr val="accent6"/>
                </a:solidFill>
                <a:latin typeface="Open Sans"/>
              </a:rPr>
              <a:t>LED_Control</a:t>
            </a:r>
            <a:r>
              <a:rPr lang="en-IN" b="1" dirty="0">
                <a:solidFill>
                  <a:schemeClr val="accent6"/>
                </a:solidFill>
                <a:latin typeface="Open Sans"/>
              </a:rPr>
              <a:t>);</a:t>
            </a:r>
          </a:p>
          <a:p>
            <a:r>
              <a:rPr lang="en-IN" b="1" dirty="0">
                <a:solidFill>
                  <a:schemeClr val="accent6"/>
                </a:solidFill>
                <a:latin typeface="Open Sans"/>
              </a:rPr>
              <a:t>}</a:t>
            </a:r>
            <a:endParaRPr lang="en-IN" dirty="0"/>
          </a:p>
        </p:txBody>
      </p:sp>
      <p:cxnSp>
        <p:nvCxnSpPr>
          <p:cNvPr id="10" name="Straight Connector 9">
            <a:extLst>
              <a:ext uri="{FF2B5EF4-FFF2-40B4-BE49-F238E27FC236}">
                <a16:creationId xmlns:a16="http://schemas.microsoft.com/office/drawing/2014/main" id="{9A63FA46-2998-41F9-8DD7-F4F2BC22B7D0}"/>
              </a:ext>
            </a:extLst>
          </p:cNvPr>
          <p:cNvCxnSpPr>
            <a:cxnSpLocks/>
          </p:cNvCxnSpPr>
          <p:nvPr/>
        </p:nvCxnSpPr>
        <p:spPr>
          <a:xfrm>
            <a:off x="6161104" y="71021"/>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54127C0-BE4F-4E8C-B952-5C01F0B9C4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1991" cy="6858000"/>
          </a:xfrm>
          <a:prstGeom prst="rect">
            <a:avLst/>
          </a:prstGeom>
        </p:spPr>
      </p:pic>
      <p:sp>
        <p:nvSpPr>
          <p:cNvPr id="21" name="Rectangle 20">
            <a:extLst>
              <a:ext uri="{FF2B5EF4-FFF2-40B4-BE49-F238E27FC236}">
                <a16:creationId xmlns:a16="http://schemas.microsoft.com/office/drawing/2014/main" id="{52B44916-B3E0-4C5F-8C2F-182DB7F7FB35}"/>
              </a:ext>
            </a:extLst>
          </p:cNvPr>
          <p:cNvSpPr/>
          <p:nvPr/>
        </p:nvSpPr>
        <p:spPr>
          <a:xfrm>
            <a:off x="527836" y="313865"/>
            <a:ext cx="11136317" cy="6463308"/>
          </a:xfrm>
          <a:prstGeom prst="rect">
            <a:avLst/>
          </a:prstGeom>
        </p:spPr>
        <p:txBody>
          <a:bodyPr wrap="square">
            <a:spAutoFit/>
          </a:bodyPr>
          <a:lstStyle/>
          <a:p>
            <a:r>
              <a:rPr lang="en-IN" b="1" dirty="0">
                <a:solidFill>
                  <a:srgbClr val="92D050"/>
                </a:solidFill>
                <a:latin typeface="Open Sans"/>
              </a:rPr>
              <a:t>#include &lt;</a:t>
            </a:r>
            <a:r>
              <a:rPr lang="en-IN" b="1" dirty="0" err="1">
                <a:solidFill>
                  <a:srgbClr val="92D050"/>
                </a:solidFill>
                <a:latin typeface="Open Sans"/>
              </a:rPr>
              <a:t>WiFi.h</a:t>
            </a:r>
            <a:r>
              <a:rPr lang="en-IN" b="1" dirty="0">
                <a:solidFill>
                  <a:srgbClr val="92D050"/>
                </a:solidFill>
                <a:latin typeface="Open Sans"/>
              </a:rPr>
              <a:t>&gt;</a:t>
            </a:r>
          </a:p>
          <a:p>
            <a:r>
              <a:rPr lang="en-IN" b="1" dirty="0">
                <a:solidFill>
                  <a:srgbClr val="92D050"/>
                </a:solidFill>
                <a:latin typeface="Open Sans"/>
              </a:rPr>
              <a:t>#include "</a:t>
            </a:r>
            <a:r>
              <a:rPr lang="en-IN" b="1" dirty="0" err="1">
                <a:solidFill>
                  <a:srgbClr val="92D050"/>
                </a:solidFill>
                <a:latin typeface="Open Sans"/>
              </a:rPr>
              <a:t>Adafruit_MQTT.h</a:t>
            </a:r>
            <a:r>
              <a:rPr lang="en-IN" b="1" dirty="0">
                <a:solidFill>
                  <a:srgbClr val="92D050"/>
                </a:solidFill>
                <a:latin typeface="Open Sans"/>
              </a:rPr>
              <a:t>"</a:t>
            </a:r>
          </a:p>
          <a:p>
            <a:r>
              <a:rPr lang="en-IN" b="1" dirty="0">
                <a:solidFill>
                  <a:srgbClr val="92D050"/>
                </a:solidFill>
                <a:latin typeface="Open Sans"/>
              </a:rPr>
              <a:t>#include "</a:t>
            </a:r>
            <a:r>
              <a:rPr lang="en-IN" b="1" dirty="0" err="1">
                <a:solidFill>
                  <a:srgbClr val="92D050"/>
                </a:solidFill>
                <a:latin typeface="Open Sans"/>
              </a:rPr>
              <a:t>Adafruit_MQTT_Client.h</a:t>
            </a:r>
            <a:r>
              <a:rPr lang="en-IN" b="1" dirty="0">
                <a:solidFill>
                  <a:srgbClr val="92D050"/>
                </a:solidFill>
                <a:latin typeface="Open Sans"/>
              </a:rPr>
              <a:t>"</a:t>
            </a:r>
          </a:p>
          <a:p>
            <a:r>
              <a:rPr lang="en-IN" b="1" dirty="0">
                <a:solidFill>
                  <a:srgbClr val="92D050"/>
                </a:solidFill>
                <a:latin typeface="Open Sans"/>
              </a:rPr>
              <a:t>#define WLAN_SSID            "Ashish"</a:t>
            </a:r>
          </a:p>
          <a:p>
            <a:r>
              <a:rPr lang="en-IN" b="1" dirty="0">
                <a:solidFill>
                  <a:srgbClr val="92D050"/>
                </a:solidFill>
                <a:latin typeface="Open Sans"/>
              </a:rPr>
              <a:t>#define WLAN_PASS           "12345678"</a:t>
            </a:r>
          </a:p>
          <a:p>
            <a:r>
              <a:rPr lang="en-IN" b="1" dirty="0">
                <a:solidFill>
                  <a:srgbClr val="92D050"/>
                </a:solidFill>
                <a:latin typeface="Open Sans"/>
              </a:rPr>
              <a:t>#define AIO_SERVER           "io.adafruit.com"</a:t>
            </a:r>
          </a:p>
          <a:p>
            <a:r>
              <a:rPr lang="en-IN" b="1" dirty="0">
                <a:solidFill>
                  <a:srgbClr val="92D050"/>
                </a:solidFill>
                <a:latin typeface="Open Sans"/>
              </a:rPr>
              <a:t>#define AIO_SERVERPORT  1883                  </a:t>
            </a:r>
          </a:p>
          <a:p>
            <a:r>
              <a:rPr lang="en-IN" b="1" dirty="0">
                <a:solidFill>
                  <a:srgbClr val="92D050"/>
                </a:solidFill>
                <a:latin typeface="Open Sans"/>
              </a:rPr>
              <a:t>#define AIO_USERNAME    "khandelwalashish129"</a:t>
            </a:r>
          </a:p>
          <a:p>
            <a:r>
              <a:rPr lang="en-IN" b="1" dirty="0">
                <a:solidFill>
                  <a:srgbClr val="92D050"/>
                </a:solidFill>
                <a:latin typeface="Open Sans"/>
              </a:rPr>
              <a:t>#define AIO_KEY                 "350c30c9c8864eabb26458c547XXXXXX"</a:t>
            </a:r>
          </a:p>
          <a:p>
            <a:r>
              <a:rPr lang="en-IN" b="1" dirty="0">
                <a:solidFill>
                  <a:srgbClr val="92D050"/>
                </a:solidFill>
                <a:latin typeface="Open Sans"/>
              </a:rPr>
              <a:t>int output=2;</a:t>
            </a:r>
          </a:p>
          <a:p>
            <a:r>
              <a:rPr lang="en-IN" b="1" dirty="0" err="1">
                <a:solidFill>
                  <a:srgbClr val="92D050"/>
                </a:solidFill>
                <a:latin typeface="Open Sans"/>
              </a:rPr>
              <a:t>WiFiClient</a:t>
            </a:r>
            <a:r>
              <a:rPr lang="en-IN" b="1" dirty="0">
                <a:solidFill>
                  <a:srgbClr val="92D050"/>
                </a:solidFill>
                <a:latin typeface="Open Sans"/>
              </a:rPr>
              <a:t> client;    </a:t>
            </a:r>
          </a:p>
          <a:p>
            <a:r>
              <a:rPr lang="en-IN" b="1" dirty="0">
                <a:solidFill>
                  <a:srgbClr val="92D050"/>
                </a:solidFill>
                <a:latin typeface="Open Sans"/>
              </a:rPr>
              <a:t> // Create an ESP8266 </a:t>
            </a:r>
            <a:r>
              <a:rPr lang="en-IN" b="1" dirty="0" err="1">
                <a:solidFill>
                  <a:srgbClr val="92D050"/>
                </a:solidFill>
                <a:latin typeface="Open Sans"/>
              </a:rPr>
              <a:t>WiFiClient</a:t>
            </a:r>
            <a:r>
              <a:rPr lang="en-IN" b="1" dirty="0">
                <a:solidFill>
                  <a:srgbClr val="92D050"/>
                </a:solidFill>
                <a:latin typeface="Open Sans"/>
              </a:rPr>
              <a:t> class to connect to the MQTT server.</a:t>
            </a:r>
          </a:p>
          <a:p>
            <a:r>
              <a:rPr lang="en-IN" b="1" dirty="0" err="1">
                <a:solidFill>
                  <a:srgbClr val="92D050"/>
                </a:solidFill>
                <a:latin typeface="Open Sans"/>
              </a:rPr>
              <a:t>Adafruit_MQTT_Client</a:t>
            </a:r>
            <a:r>
              <a:rPr lang="en-IN" b="1" dirty="0">
                <a:solidFill>
                  <a:srgbClr val="92D050"/>
                </a:solidFill>
                <a:latin typeface="Open Sans"/>
              </a:rPr>
              <a:t> </a:t>
            </a:r>
            <a:r>
              <a:rPr lang="en-IN" b="1" dirty="0" err="1">
                <a:solidFill>
                  <a:srgbClr val="92D050"/>
                </a:solidFill>
                <a:latin typeface="Open Sans"/>
              </a:rPr>
              <a:t>mqtt</a:t>
            </a:r>
            <a:r>
              <a:rPr lang="en-IN" b="1" dirty="0">
                <a:solidFill>
                  <a:srgbClr val="92D050"/>
                </a:solidFill>
                <a:latin typeface="Open Sans"/>
              </a:rPr>
              <a:t>(&amp;client, AIO_SERVER, AIO_SERVERPORT, AIO_USERNAME, AIO_KEY);    </a:t>
            </a:r>
          </a:p>
          <a:p>
            <a:r>
              <a:rPr lang="en-IN" b="1" dirty="0">
                <a:solidFill>
                  <a:srgbClr val="92D050"/>
                </a:solidFill>
                <a:latin typeface="Open Sans"/>
              </a:rPr>
              <a:t>// Setup the MQTT client class by passing in the  </a:t>
            </a:r>
            <a:r>
              <a:rPr lang="en-IN" b="1" dirty="0" err="1">
                <a:solidFill>
                  <a:srgbClr val="92D050"/>
                </a:solidFill>
                <a:latin typeface="Open Sans"/>
              </a:rPr>
              <a:t>WiFi</a:t>
            </a:r>
            <a:r>
              <a:rPr lang="en-IN" b="1" dirty="0">
                <a:solidFill>
                  <a:srgbClr val="92D050"/>
                </a:solidFill>
                <a:latin typeface="Open Sans"/>
              </a:rPr>
              <a:t> client and MQTT server and login details.</a:t>
            </a:r>
          </a:p>
          <a:p>
            <a:r>
              <a:rPr lang="en-IN" b="1" dirty="0" err="1">
                <a:solidFill>
                  <a:srgbClr val="92D050"/>
                </a:solidFill>
                <a:latin typeface="Open Sans"/>
              </a:rPr>
              <a:t>Adafruit_MQTT_Subscribe</a:t>
            </a:r>
            <a:r>
              <a:rPr lang="en-IN" b="1" dirty="0">
                <a:solidFill>
                  <a:srgbClr val="92D050"/>
                </a:solidFill>
                <a:latin typeface="Open Sans"/>
              </a:rPr>
              <a:t> </a:t>
            </a:r>
            <a:r>
              <a:rPr lang="en-IN" b="1" dirty="0" err="1">
                <a:solidFill>
                  <a:srgbClr val="92D050"/>
                </a:solidFill>
                <a:latin typeface="Open Sans"/>
              </a:rPr>
              <a:t>LED_Control</a:t>
            </a:r>
            <a:r>
              <a:rPr lang="en-IN" b="1" dirty="0">
                <a:solidFill>
                  <a:srgbClr val="92D050"/>
                </a:solidFill>
                <a:latin typeface="Open Sans"/>
              </a:rPr>
              <a:t> = </a:t>
            </a:r>
            <a:r>
              <a:rPr lang="en-IN" b="1" dirty="0" err="1">
                <a:solidFill>
                  <a:srgbClr val="92D050"/>
                </a:solidFill>
                <a:latin typeface="Open Sans"/>
              </a:rPr>
              <a:t>Adafruit_MQTT_Subscribe</a:t>
            </a:r>
            <a:r>
              <a:rPr lang="en-IN" b="1" dirty="0">
                <a:solidFill>
                  <a:srgbClr val="92D050"/>
                </a:solidFill>
                <a:latin typeface="Open Sans"/>
              </a:rPr>
              <a:t>(&amp;</a:t>
            </a:r>
            <a:r>
              <a:rPr lang="en-IN" b="1" dirty="0" err="1">
                <a:solidFill>
                  <a:srgbClr val="92D050"/>
                </a:solidFill>
                <a:latin typeface="Open Sans"/>
              </a:rPr>
              <a:t>mqtt</a:t>
            </a:r>
            <a:r>
              <a:rPr lang="en-IN" b="1" dirty="0">
                <a:solidFill>
                  <a:srgbClr val="92D050"/>
                </a:solidFill>
                <a:latin typeface="Open Sans"/>
              </a:rPr>
              <a:t>, AIO_USERNAME "/feeds/</a:t>
            </a:r>
            <a:r>
              <a:rPr lang="en-IN" b="1" dirty="0" err="1">
                <a:solidFill>
                  <a:srgbClr val="92D050"/>
                </a:solidFill>
                <a:latin typeface="Open Sans"/>
              </a:rPr>
              <a:t>LED_Control</a:t>
            </a:r>
            <a:r>
              <a:rPr lang="en-IN" b="1" dirty="0">
                <a:solidFill>
                  <a:srgbClr val="92D050"/>
                </a:solidFill>
                <a:latin typeface="Open Sans"/>
              </a:rPr>
              <a:t>");</a:t>
            </a:r>
          </a:p>
          <a:p>
            <a:endParaRPr lang="en-IN" b="1" dirty="0">
              <a:solidFill>
                <a:srgbClr val="92D050"/>
              </a:solidFill>
              <a:latin typeface="Open Sans"/>
            </a:endParaRPr>
          </a:p>
          <a:p>
            <a:r>
              <a:rPr lang="en-IN" b="1" dirty="0">
                <a:solidFill>
                  <a:srgbClr val="92D050"/>
                </a:solidFill>
                <a:latin typeface="Open Sans"/>
              </a:rPr>
              <a:t>void </a:t>
            </a:r>
            <a:r>
              <a:rPr lang="en-IN" b="1" dirty="0" err="1">
                <a:solidFill>
                  <a:srgbClr val="92D050"/>
                </a:solidFill>
                <a:latin typeface="Open Sans"/>
              </a:rPr>
              <a:t>MQTT_connect</a:t>
            </a:r>
            <a:r>
              <a:rPr lang="en-IN" b="1" dirty="0">
                <a:solidFill>
                  <a:srgbClr val="92D050"/>
                </a:solidFill>
                <a:latin typeface="Open Sans"/>
              </a:rPr>
              <a:t>();</a:t>
            </a:r>
          </a:p>
          <a:p>
            <a:r>
              <a:rPr lang="en-IN" b="1" dirty="0">
                <a:solidFill>
                  <a:srgbClr val="92D050"/>
                </a:solidFill>
                <a:latin typeface="Open Sans"/>
              </a:rPr>
              <a:t>void setup() {</a:t>
            </a:r>
          </a:p>
          <a:p>
            <a:r>
              <a:rPr lang="en-IN" b="1" dirty="0" err="1">
                <a:solidFill>
                  <a:srgbClr val="92D050"/>
                </a:solidFill>
                <a:latin typeface="Open Sans"/>
              </a:rPr>
              <a:t>Serial.begin</a:t>
            </a:r>
            <a:r>
              <a:rPr lang="en-IN" b="1" dirty="0">
                <a:solidFill>
                  <a:srgbClr val="92D050"/>
                </a:solidFill>
                <a:latin typeface="Open Sans"/>
              </a:rPr>
              <a:t>(115200);</a:t>
            </a:r>
          </a:p>
          <a:p>
            <a:r>
              <a:rPr lang="en-IN" b="1" dirty="0">
                <a:solidFill>
                  <a:srgbClr val="92D050"/>
                </a:solidFill>
                <a:latin typeface="Open Sans"/>
              </a:rPr>
              <a:t>delay(10);</a:t>
            </a:r>
          </a:p>
          <a:p>
            <a:r>
              <a:rPr lang="en-IN" b="1" dirty="0" err="1">
                <a:solidFill>
                  <a:srgbClr val="92D050"/>
                </a:solidFill>
                <a:latin typeface="Open Sans"/>
              </a:rPr>
              <a:t>pinMode</a:t>
            </a:r>
            <a:r>
              <a:rPr lang="en-IN" b="1" dirty="0">
                <a:solidFill>
                  <a:srgbClr val="92D050"/>
                </a:solidFill>
                <a:latin typeface="Open Sans"/>
              </a:rPr>
              <a:t>(2,OUTPUT);</a:t>
            </a:r>
          </a:p>
          <a:p>
            <a:endParaRPr lang="en-IN" dirty="0"/>
          </a:p>
        </p:txBody>
      </p:sp>
    </p:spTree>
    <p:extLst>
      <p:ext uri="{BB962C8B-B14F-4D97-AF65-F5344CB8AC3E}">
        <p14:creationId xmlns:p14="http://schemas.microsoft.com/office/powerpoint/2010/main" val="34238537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1802</Words>
  <Application>Microsoft Office PowerPoint</Application>
  <PresentationFormat>Widescreen</PresentationFormat>
  <Paragraphs>188</Paragraphs>
  <Slides>14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&amp;quot</vt:lpstr>
      <vt:lpstr>Agency FB</vt:lpstr>
      <vt:lpstr>Algerian</vt:lpstr>
      <vt:lpstr>Arial</vt:lpstr>
      <vt:lpstr>Bahnschrift Light SemiCondensed</vt:lpstr>
      <vt:lpstr>Chiller</vt:lpstr>
      <vt:lpstr>Ink Free</vt:lpstr>
      <vt:lpstr>Open Sans</vt:lpstr>
      <vt:lpstr>Segoe UI</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pranali ahirrao</dc:creator>
  <cp:lastModifiedBy>Santosh Ahuja</cp:lastModifiedBy>
  <cp:revision>30</cp:revision>
  <dcterms:created xsi:type="dcterms:W3CDTF">2019-12-01T08:32:06Z</dcterms:created>
  <dcterms:modified xsi:type="dcterms:W3CDTF">2021-03-28T10:30:26Z</dcterms:modified>
</cp:coreProperties>
</file>